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660" r:id="rId5"/>
  </p:sldMasterIdLst>
  <p:notesMasterIdLst>
    <p:notesMasterId r:id="rId30"/>
  </p:notesMasterIdLst>
  <p:sldIdLst>
    <p:sldId id="838840684" r:id="rId6"/>
    <p:sldId id="435" r:id="rId7"/>
    <p:sldId id="838840695" r:id="rId8"/>
    <p:sldId id="838840697" r:id="rId9"/>
    <p:sldId id="450" r:id="rId10"/>
    <p:sldId id="451" r:id="rId11"/>
    <p:sldId id="838840696" r:id="rId12"/>
    <p:sldId id="403" r:id="rId13"/>
    <p:sldId id="519" r:id="rId14"/>
    <p:sldId id="263" r:id="rId15"/>
    <p:sldId id="262" r:id="rId16"/>
    <p:sldId id="838840692" r:id="rId17"/>
    <p:sldId id="838840672" r:id="rId18"/>
    <p:sldId id="355" r:id="rId19"/>
    <p:sldId id="270" r:id="rId20"/>
    <p:sldId id="838840699" r:id="rId21"/>
    <p:sldId id="838840698" r:id="rId22"/>
    <p:sldId id="838840681" r:id="rId23"/>
    <p:sldId id="838840689" r:id="rId24"/>
    <p:sldId id="413" r:id="rId25"/>
    <p:sldId id="838840664" r:id="rId26"/>
    <p:sldId id="838840676" r:id="rId27"/>
    <p:sldId id="838840694" r:id="rId28"/>
    <p:sldId id="838840686"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205210-51A1-7A00-63D4-E86649A706CA}" name="Murphy, Tara - REE-NASS" initials="MTRN" userId="S::tara.murphy@usda.gov::fcdbe21a-ad64-4027-8be0-128076fac137" providerId="AD"/>
  <p188:author id="{BB65311A-4E75-B6F4-43EC-E5BC07DC0567}" name="Boryan, Claire - REE-NASS" initials="CB" userId="S::claire.boryan@usda.gov::bad666b3-f6f6-4d07-bb7d-5c9b3d4158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0458F"/>
    <a:srgbClr val="00593D"/>
    <a:srgbClr val="8AC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87307" autoAdjust="0"/>
  </p:normalViewPr>
  <p:slideViewPr>
    <p:cSldViewPr snapToGrid="0">
      <p:cViewPr varScale="1">
        <p:scale>
          <a:sx n="72" d="100"/>
          <a:sy n="72" d="100"/>
        </p:scale>
        <p:origin x="72" y="510"/>
      </p:cViewPr>
      <p:guideLst/>
    </p:cSldViewPr>
  </p:slideViewPr>
  <p:notesTextViewPr>
    <p:cViewPr>
      <p:scale>
        <a:sx n="1" d="1"/>
        <a:sy n="1" d="1"/>
      </p:scale>
      <p:origin x="0" y="-6"/>
    </p:cViewPr>
  </p:notesText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saar\Desktop\JAS\Autoimputation\MD_22_23_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kcfsn02\RDD\DATA1\GROUPS\EVERYONE\JAS_DCPET\Nonresponse%20-%20CDL%20research\automatic_imputation\MD_22_23_analysis_UPDATE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04367112045173E-2"/>
          <c:y val="5.6068683401357171E-2"/>
          <c:w val="0.94079563288795487"/>
          <c:h val="0.82503122985721511"/>
        </c:manualLayout>
      </c:layout>
      <c:barChart>
        <c:barDir val="col"/>
        <c:grouping val="clustered"/>
        <c:varyColors val="0"/>
        <c:ser>
          <c:idx val="0"/>
          <c:order val="0"/>
          <c:tx>
            <c:strRef>
              <c:f>Sheet1!$N$3</c:f>
              <c:strCache>
                <c:ptCount val="1"/>
                <c:pt idx="0">
                  <c:v>Responded</c:v>
                </c:pt>
              </c:strCache>
            </c:strRef>
          </c:tx>
          <c:spPr>
            <a:solidFill>
              <a:schemeClr val="accent1"/>
            </a:solidFill>
            <a:ln>
              <a:noFill/>
            </a:ln>
            <a:effectLst/>
          </c:spPr>
          <c:invertIfNegative val="0"/>
          <c:cat>
            <c:numRef>
              <c:f>Sheet1!$M$4:$M$7</c:f>
              <c:numCache>
                <c:formatCode>General</c:formatCode>
                <c:ptCount val="4"/>
                <c:pt idx="0">
                  <c:v>2019</c:v>
                </c:pt>
                <c:pt idx="1">
                  <c:v>2021</c:v>
                </c:pt>
                <c:pt idx="2">
                  <c:v>2022</c:v>
                </c:pt>
                <c:pt idx="3">
                  <c:v>2023</c:v>
                </c:pt>
              </c:numCache>
            </c:numRef>
          </c:cat>
          <c:val>
            <c:numRef>
              <c:f>Sheet1!$N$4:$N$7</c:f>
              <c:numCache>
                <c:formatCode>0%</c:formatCode>
                <c:ptCount val="4"/>
                <c:pt idx="0">
                  <c:v>0.66</c:v>
                </c:pt>
                <c:pt idx="1">
                  <c:v>0.49</c:v>
                </c:pt>
                <c:pt idx="2">
                  <c:v>0.49</c:v>
                </c:pt>
                <c:pt idx="3">
                  <c:v>0.5</c:v>
                </c:pt>
              </c:numCache>
            </c:numRef>
          </c:val>
          <c:extLst>
            <c:ext xmlns:c16="http://schemas.microsoft.com/office/drawing/2014/chart" uri="{C3380CC4-5D6E-409C-BE32-E72D297353CC}">
              <c16:uniqueId val="{00000000-FB4B-430F-9A19-2C08FC56A7D7}"/>
            </c:ext>
          </c:extLst>
        </c:ser>
        <c:ser>
          <c:idx val="1"/>
          <c:order val="1"/>
          <c:tx>
            <c:strRef>
              <c:f>Sheet1!$O$3</c:f>
              <c:strCache>
                <c:ptCount val="1"/>
                <c:pt idx="0">
                  <c:v>Imputed</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Sheet1!$M$4:$M$7</c:f>
              <c:numCache>
                <c:formatCode>General</c:formatCode>
                <c:ptCount val="4"/>
                <c:pt idx="0">
                  <c:v>2019</c:v>
                </c:pt>
                <c:pt idx="1">
                  <c:v>2021</c:v>
                </c:pt>
                <c:pt idx="2">
                  <c:v>2022</c:v>
                </c:pt>
                <c:pt idx="3">
                  <c:v>2023</c:v>
                </c:pt>
              </c:numCache>
            </c:numRef>
          </c:cat>
          <c:val>
            <c:numRef>
              <c:f>Sheet1!$O$4:$O$7</c:f>
              <c:numCache>
                <c:formatCode>0%</c:formatCode>
                <c:ptCount val="4"/>
                <c:pt idx="0">
                  <c:v>0.34</c:v>
                </c:pt>
                <c:pt idx="1">
                  <c:v>0.51</c:v>
                </c:pt>
                <c:pt idx="2">
                  <c:v>0.51</c:v>
                </c:pt>
                <c:pt idx="3">
                  <c:v>0.5</c:v>
                </c:pt>
              </c:numCache>
            </c:numRef>
          </c:val>
          <c:extLst>
            <c:ext xmlns:c16="http://schemas.microsoft.com/office/drawing/2014/chart" uri="{C3380CC4-5D6E-409C-BE32-E72D297353CC}">
              <c16:uniqueId val="{00000001-FB4B-430F-9A19-2C08FC56A7D7}"/>
            </c:ext>
          </c:extLst>
        </c:ser>
        <c:dLbls>
          <c:showLegendKey val="0"/>
          <c:showVal val="0"/>
          <c:showCatName val="0"/>
          <c:showSerName val="0"/>
          <c:showPercent val="0"/>
          <c:showBubbleSize val="0"/>
        </c:dLbls>
        <c:gapWidth val="219"/>
        <c:overlap val="-27"/>
        <c:axId val="382650832"/>
        <c:axId val="382651192"/>
      </c:barChart>
      <c:catAx>
        <c:axId val="38265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2651192"/>
        <c:crosses val="autoZero"/>
        <c:auto val="1"/>
        <c:lblAlgn val="ctr"/>
        <c:lblOffset val="100"/>
        <c:noMultiLvlLbl val="0"/>
      </c:catAx>
      <c:valAx>
        <c:axId val="38265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650832"/>
        <c:crosses val="autoZero"/>
        <c:crossBetween val="between"/>
      </c:valAx>
      <c:spPr>
        <a:noFill/>
        <a:ln>
          <a:noFill/>
        </a:ln>
        <a:effectLst/>
      </c:spPr>
    </c:plotArea>
    <c:legend>
      <c:legendPos val="b"/>
      <c:layout>
        <c:manualLayout>
          <c:xMode val="edge"/>
          <c:yMode val="edge"/>
          <c:x val="0.35350176968632668"/>
          <c:y val="0.929326363276331"/>
          <c:w val="0.29299634298940824"/>
          <c:h val="7.06736367236690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Corn Classification Accuracy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Sheet1!$B$5</c:f>
              <c:strCache>
                <c:ptCount val="1"/>
                <c:pt idx="0">
                  <c:v>Responded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Sheet1!$A$6:$A$9</c:f>
              <c:numCache>
                <c:formatCode>General</c:formatCode>
                <c:ptCount val="4"/>
                <c:pt idx="0">
                  <c:v>2019</c:v>
                </c:pt>
                <c:pt idx="1">
                  <c:v>2021</c:v>
                </c:pt>
                <c:pt idx="2">
                  <c:v>2022</c:v>
                </c:pt>
                <c:pt idx="3">
                  <c:v>2023</c:v>
                </c:pt>
              </c:numCache>
            </c:numRef>
          </c:cat>
          <c:val>
            <c:numRef>
              <c:f>Sheet1!$B$6:$B$9</c:f>
              <c:numCache>
                <c:formatCode>0%</c:formatCode>
                <c:ptCount val="4"/>
                <c:pt idx="0">
                  <c:v>0.91859999999999997</c:v>
                </c:pt>
                <c:pt idx="1">
                  <c:v>0.94159999999999999</c:v>
                </c:pt>
                <c:pt idx="2">
                  <c:v>0.92680000000000007</c:v>
                </c:pt>
                <c:pt idx="3">
                  <c:v>0.9323999999999999</c:v>
                </c:pt>
              </c:numCache>
            </c:numRef>
          </c:val>
          <c:smooth val="0"/>
          <c:extLst>
            <c:ext xmlns:c16="http://schemas.microsoft.com/office/drawing/2014/chart" uri="{C3380CC4-5D6E-409C-BE32-E72D297353CC}">
              <c16:uniqueId val="{00000000-CA52-433D-A66D-F3C24C306EE4}"/>
            </c:ext>
          </c:extLst>
        </c:ser>
        <c:ser>
          <c:idx val="1"/>
          <c:order val="1"/>
          <c:tx>
            <c:strRef>
              <c:f>Sheet1!$C$5</c:f>
              <c:strCache>
                <c:ptCount val="1"/>
                <c:pt idx="0">
                  <c:v>Imputed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Sheet1!$A$6:$A$9</c:f>
              <c:numCache>
                <c:formatCode>General</c:formatCode>
                <c:ptCount val="4"/>
                <c:pt idx="0">
                  <c:v>2019</c:v>
                </c:pt>
                <c:pt idx="1">
                  <c:v>2021</c:v>
                </c:pt>
                <c:pt idx="2">
                  <c:v>2022</c:v>
                </c:pt>
                <c:pt idx="3">
                  <c:v>2023</c:v>
                </c:pt>
              </c:numCache>
            </c:numRef>
          </c:cat>
          <c:val>
            <c:numRef>
              <c:f>Sheet1!$C$6:$C$9</c:f>
              <c:numCache>
                <c:formatCode>0%</c:formatCode>
                <c:ptCount val="4"/>
                <c:pt idx="0">
                  <c:v>0.87280000000000002</c:v>
                </c:pt>
                <c:pt idx="1">
                  <c:v>0.88849999999999996</c:v>
                </c:pt>
                <c:pt idx="2">
                  <c:v>0.86650000000000005</c:v>
                </c:pt>
                <c:pt idx="3">
                  <c:v>0.88349999999999995</c:v>
                </c:pt>
              </c:numCache>
            </c:numRef>
          </c:val>
          <c:smooth val="0"/>
          <c:extLst>
            <c:ext xmlns:c16="http://schemas.microsoft.com/office/drawing/2014/chart" uri="{C3380CC4-5D6E-409C-BE32-E72D297353CC}">
              <c16:uniqueId val="{00000001-CA52-433D-A66D-F3C24C306EE4}"/>
            </c:ext>
          </c:extLst>
        </c:ser>
        <c:dLbls>
          <c:showLegendKey val="0"/>
          <c:showVal val="0"/>
          <c:showCatName val="0"/>
          <c:showSerName val="0"/>
          <c:showPercent val="0"/>
          <c:showBubbleSize val="0"/>
        </c:dLbls>
        <c:marker val="1"/>
        <c:smooth val="0"/>
        <c:axId val="501304408"/>
        <c:axId val="501309808"/>
      </c:lineChart>
      <c:catAx>
        <c:axId val="50130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1309808"/>
        <c:crosses val="autoZero"/>
        <c:auto val="1"/>
        <c:lblAlgn val="ctr"/>
        <c:lblOffset val="100"/>
        <c:noMultiLvlLbl val="0"/>
      </c:catAx>
      <c:valAx>
        <c:axId val="50130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304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t>State </a:t>
            </a:r>
            <a:r>
              <a:rPr lang="en-US" sz="1600" b="1" dirty="0"/>
              <a:t>Corn</a:t>
            </a:r>
            <a:r>
              <a:rPr lang="en-US" sz="1600" b="1" baseline="0" dirty="0"/>
              <a:t> Acreage: With vs Without Automatic  Imputation</a:t>
            </a:r>
            <a:endParaRPr lang="en-US" sz="1600" b="1" dirty="0"/>
          </a:p>
        </c:rich>
      </c:tx>
      <c:layout>
        <c:manualLayout>
          <c:xMode val="edge"/>
          <c:yMode val="edge"/>
          <c:x val="0.19824202731454513"/>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406113255348376"/>
          <c:y val="0.13768094903027031"/>
          <c:w val="0.72426148336692608"/>
          <c:h val="0.74270418462778653"/>
        </c:manualLayout>
      </c:layout>
      <c:scatterChart>
        <c:scatterStyle val="lineMarker"/>
        <c:varyColors val="0"/>
        <c:ser>
          <c:idx val="0"/>
          <c:order val="0"/>
          <c:tx>
            <c:strRef>
              <c:f>'all2022'!$L$1</c:f>
              <c:strCache>
                <c:ptCount val="1"/>
                <c:pt idx="0">
                  <c:v>newcorn</c:v>
                </c:pt>
              </c:strCache>
            </c:strRef>
          </c:tx>
          <c:spPr>
            <a:ln w="25400" cap="rnd">
              <a:noFill/>
              <a:round/>
            </a:ln>
            <a:effectLst/>
          </c:spPr>
          <c:marker>
            <c:symbol val="circle"/>
            <c:size val="7"/>
            <c:spPr>
              <a:solidFill>
                <a:schemeClr val="accent1">
                  <a:alpha val="75000"/>
                </a:schemeClr>
              </a:solidFill>
              <a:ln w="9525">
                <a:noFill/>
              </a:ln>
              <a:effectLst/>
            </c:spPr>
          </c:marker>
          <c:trendline>
            <c:spPr>
              <a:ln w="19050" cap="rnd">
                <a:solidFill>
                  <a:schemeClr val="accent1"/>
                </a:solidFill>
                <a:prstDash val="sysDot"/>
              </a:ln>
              <a:effectLst/>
            </c:spPr>
            <c:trendlineType val="linear"/>
            <c:intercept val="0"/>
            <c:dispRSqr val="1"/>
            <c:dispEq val="0"/>
            <c:trendlineLbl>
              <c:layout>
                <c:manualLayout>
                  <c:x val="-4.5706149877293378E-2"/>
                  <c:y val="0.47676843341861269"/>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'all2022'!$L$2:$L$49</c:f>
              <c:numCache>
                <c:formatCode>#,##0.00</c:formatCode>
                <c:ptCount val="48"/>
                <c:pt idx="0">
                  <c:v>11436864.199999999</c:v>
                </c:pt>
                <c:pt idx="1">
                  <c:v>13795087.949999999</c:v>
                </c:pt>
                <c:pt idx="2">
                  <c:v>8595088.1199999992</c:v>
                </c:pt>
                <c:pt idx="3">
                  <c:v>3990791.56</c:v>
                </c:pt>
                <c:pt idx="4">
                  <c:v>2267367.02</c:v>
                </c:pt>
                <c:pt idx="5">
                  <c:v>3566380.45</c:v>
                </c:pt>
                <c:pt idx="6">
                  <c:v>10073990.949999999</c:v>
                </c:pt>
                <c:pt idx="7">
                  <c:v>5507602.75</c:v>
                </c:pt>
                <c:pt idx="8">
                  <c:v>5777194.5999999996</c:v>
                </c:pt>
                <c:pt idx="9">
                  <c:v>764676.85</c:v>
                </c:pt>
                <c:pt idx="10">
                  <c:v>652301.09</c:v>
                </c:pt>
                <c:pt idx="11">
                  <c:v>461495.28</c:v>
                </c:pt>
                <c:pt idx="12">
                  <c:v>4351334.42</c:v>
                </c:pt>
                <c:pt idx="13">
                  <c:v>2337664.09</c:v>
                </c:pt>
                <c:pt idx="14">
                  <c:v>735621.5</c:v>
                </c:pt>
                <c:pt idx="15">
                  <c:v>2883499.94</c:v>
                </c:pt>
                <c:pt idx="16">
                  <c:v>690639.48</c:v>
                </c:pt>
                <c:pt idx="17">
                  <c:v>1310540.24</c:v>
                </c:pt>
                <c:pt idx="18">
                  <c:v>171643.89</c:v>
                </c:pt>
                <c:pt idx="19">
                  <c:v>2964922.1</c:v>
                </c:pt>
                <c:pt idx="20">
                  <c:v>544451.27</c:v>
                </c:pt>
                <c:pt idx="21">
                  <c:v>151540.79999999999</c:v>
                </c:pt>
                <c:pt idx="22">
                  <c:v>1404000.59</c:v>
                </c:pt>
                <c:pt idx="23">
                  <c:v>29589.54</c:v>
                </c:pt>
                <c:pt idx="24">
                  <c:v>78651.350000000006</c:v>
                </c:pt>
                <c:pt idx="25">
                  <c:v>795492.75</c:v>
                </c:pt>
                <c:pt idx="26">
                  <c:v>545865</c:v>
                </c:pt>
                <c:pt idx="27">
                  <c:v>20482.11</c:v>
                </c:pt>
                <c:pt idx="28">
                  <c:v>278313.90000000002</c:v>
                </c:pt>
                <c:pt idx="29">
                  <c:v>82518.100000000006</c:v>
                </c:pt>
                <c:pt idx="30">
                  <c:v>382071.86</c:v>
                </c:pt>
                <c:pt idx="31">
                  <c:v>123205.28</c:v>
                </c:pt>
                <c:pt idx="32">
                  <c:v>329521.49</c:v>
                </c:pt>
                <c:pt idx="33">
                  <c:v>331116.83</c:v>
                </c:pt>
                <c:pt idx="34">
                  <c:v>440958.97</c:v>
                </c:pt>
                <c:pt idx="35">
                  <c:v>1564630.41</c:v>
                </c:pt>
                <c:pt idx="36">
                  <c:v>69472.12</c:v>
                </c:pt>
                <c:pt idx="37">
                  <c:v>226528.59</c:v>
                </c:pt>
                <c:pt idx="38">
                  <c:v>55459.8</c:v>
                </c:pt>
                <c:pt idx="39">
                  <c:v>96374.14</c:v>
                </c:pt>
                <c:pt idx="40">
                  <c:v>100171.12</c:v>
                </c:pt>
                <c:pt idx="41">
                  <c:v>2999.14</c:v>
                </c:pt>
                <c:pt idx="42">
                  <c:v>10887.43</c:v>
                </c:pt>
                <c:pt idx="43" formatCode="General">
                  <c:v>0</c:v>
                </c:pt>
                <c:pt idx="44" formatCode="General">
                  <c:v>0</c:v>
                </c:pt>
                <c:pt idx="45">
                  <c:v>5446174.9500000002</c:v>
                </c:pt>
                <c:pt idx="46">
                  <c:v>7589.5</c:v>
                </c:pt>
                <c:pt idx="47">
                  <c:v>9431.5</c:v>
                </c:pt>
              </c:numCache>
            </c:numRef>
          </c:xVal>
          <c:yVal>
            <c:numRef>
              <c:f>'all2022'!$D$2:$D$49</c:f>
              <c:numCache>
                <c:formatCode>#,##0.00</c:formatCode>
                <c:ptCount val="48"/>
                <c:pt idx="0">
                  <c:v>11265359.09</c:v>
                </c:pt>
                <c:pt idx="1">
                  <c:v>13854643.970000001</c:v>
                </c:pt>
                <c:pt idx="2">
                  <c:v>8678005.5399999991</c:v>
                </c:pt>
                <c:pt idx="3">
                  <c:v>4000664.17</c:v>
                </c:pt>
                <c:pt idx="4">
                  <c:v>2267981.63</c:v>
                </c:pt>
                <c:pt idx="5">
                  <c:v>3690895.76</c:v>
                </c:pt>
                <c:pt idx="6">
                  <c:v>10122293.470000001</c:v>
                </c:pt>
                <c:pt idx="7">
                  <c:v>5330482.38</c:v>
                </c:pt>
                <c:pt idx="8">
                  <c:v>6001627.4900000002</c:v>
                </c:pt>
                <c:pt idx="9">
                  <c:v>865154.32</c:v>
                </c:pt>
                <c:pt idx="10">
                  <c:v>657601.6</c:v>
                </c:pt>
                <c:pt idx="11">
                  <c:v>457381.15</c:v>
                </c:pt>
                <c:pt idx="12">
                  <c:v>4417246.4400000004</c:v>
                </c:pt>
                <c:pt idx="13">
                  <c:v>2424248.98</c:v>
                </c:pt>
                <c:pt idx="14">
                  <c:v>781644.76</c:v>
                </c:pt>
                <c:pt idx="15">
                  <c:v>2796274.15</c:v>
                </c:pt>
                <c:pt idx="16">
                  <c:v>706039.1</c:v>
                </c:pt>
                <c:pt idx="17">
                  <c:v>1376128.29</c:v>
                </c:pt>
                <c:pt idx="18">
                  <c:v>169984.21</c:v>
                </c:pt>
                <c:pt idx="19">
                  <c:v>2947690.79</c:v>
                </c:pt>
                <c:pt idx="20">
                  <c:v>552534</c:v>
                </c:pt>
                <c:pt idx="21">
                  <c:v>156509.15</c:v>
                </c:pt>
                <c:pt idx="22">
                  <c:v>1390923.2</c:v>
                </c:pt>
                <c:pt idx="23">
                  <c:v>29617.360000000001</c:v>
                </c:pt>
                <c:pt idx="24">
                  <c:v>78050.850000000006</c:v>
                </c:pt>
                <c:pt idx="25">
                  <c:v>848989.71</c:v>
                </c:pt>
                <c:pt idx="26">
                  <c:v>535072.61</c:v>
                </c:pt>
                <c:pt idx="27">
                  <c:v>20278</c:v>
                </c:pt>
                <c:pt idx="28">
                  <c:v>284446.87</c:v>
                </c:pt>
                <c:pt idx="29">
                  <c:v>82471.5</c:v>
                </c:pt>
                <c:pt idx="30">
                  <c:v>381980.85</c:v>
                </c:pt>
                <c:pt idx="31">
                  <c:v>122613.82</c:v>
                </c:pt>
                <c:pt idx="32">
                  <c:v>326904.21000000002</c:v>
                </c:pt>
                <c:pt idx="33">
                  <c:v>304527.68</c:v>
                </c:pt>
                <c:pt idx="34">
                  <c:v>440554.82</c:v>
                </c:pt>
                <c:pt idx="35">
                  <c:v>1545881.87</c:v>
                </c:pt>
                <c:pt idx="36">
                  <c:v>63987.85</c:v>
                </c:pt>
                <c:pt idx="37">
                  <c:v>230006.57</c:v>
                </c:pt>
                <c:pt idx="38">
                  <c:v>55304.5</c:v>
                </c:pt>
                <c:pt idx="39">
                  <c:v>96378.9</c:v>
                </c:pt>
                <c:pt idx="40">
                  <c:v>85499.6</c:v>
                </c:pt>
                <c:pt idx="41">
                  <c:v>5267.5</c:v>
                </c:pt>
                <c:pt idx="42">
                  <c:v>10633</c:v>
                </c:pt>
                <c:pt idx="43" formatCode="General">
                  <c:v>0</c:v>
                </c:pt>
                <c:pt idx="44" formatCode="General">
                  <c:v>0</c:v>
                </c:pt>
                <c:pt idx="45">
                  <c:v>5446174.9500000002</c:v>
                </c:pt>
                <c:pt idx="46">
                  <c:v>7589.5</c:v>
                </c:pt>
                <c:pt idx="47">
                  <c:v>9431.5</c:v>
                </c:pt>
              </c:numCache>
            </c:numRef>
          </c:yVal>
          <c:smooth val="0"/>
          <c:extLst>
            <c:ext xmlns:c16="http://schemas.microsoft.com/office/drawing/2014/chart" uri="{C3380CC4-5D6E-409C-BE32-E72D297353CC}">
              <c16:uniqueId val="{00000001-AFB2-491E-B856-3813B6993541}"/>
            </c:ext>
          </c:extLst>
        </c:ser>
        <c:ser>
          <c:idx val="1"/>
          <c:order val="1"/>
          <c:tx>
            <c:v>45line</c:v>
          </c:tx>
          <c:spPr>
            <a:ln w="25400" cap="rnd">
              <a:noFill/>
              <a:round/>
            </a:ln>
            <a:effectLst/>
          </c:spPr>
          <c:marker>
            <c:symbol val="circle"/>
            <c:size val="5"/>
            <c:spPr>
              <a:solidFill>
                <a:schemeClr val="accent2"/>
              </a:solidFill>
              <a:ln w="9525">
                <a:solidFill>
                  <a:schemeClr val="accent2"/>
                </a:solidFill>
              </a:ln>
              <a:effectLst/>
            </c:spPr>
          </c:marker>
          <c:dPt>
            <c:idx val="1"/>
            <c:marker>
              <c:symbol val="none"/>
            </c:marker>
            <c:bubble3D val="0"/>
            <c:spPr>
              <a:ln w="9525" cap="rnd">
                <a:solidFill>
                  <a:srgbClr val="FF0000"/>
                </a:solidFill>
                <a:round/>
              </a:ln>
              <a:effectLst/>
            </c:spPr>
            <c:extLst>
              <c:ext xmlns:c16="http://schemas.microsoft.com/office/drawing/2014/chart" uri="{C3380CC4-5D6E-409C-BE32-E72D297353CC}">
                <c16:uniqueId val="{00000003-AFB2-491E-B856-3813B6993541}"/>
              </c:ext>
            </c:extLst>
          </c:dPt>
          <c:xVal>
            <c:numRef>
              <c:f>'all2022'!$T$2:$T$3</c:f>
              <c:numCache>
                <c:formatCode>General</c:formatCode>
                <c:ptCount val="2"/>
                <c:pt idx="0">
                  <c:v>0</c:v>
                </c:pt>
                <c:pt idx="1">
                  <c:v>15000000</c:v>
                </c:pt>
              </c:numCache>
            </c:numRef>
          </c:xVal>
          <c:yVal>
            <c:numRef>
              <c:f>'all2022'!$S$2:$S$3</c:f>
              <c:numCache>
                <c:formatCode>General</c:formatCode>
                <c:ptCount val="2"/>
                <c:pt idx="0">
                  <c:v>0</c:v>
                </c:pt>
                <c:pt idx="1">
                  <c:v>15000000</c:v>
                </c:pt>
              </c:numCache>
            </c:numRef>
          </c:yVal>
          <c:smooth val="0"/>
          <c:extLst>
            <c:ext xmlns:c16="http://schemas.microsoft.com/office/drawing/2014/chart" uri="{C3380CC4-5D6E-409C-BE32-E72D297353CC}">
              <c16:uniqueId val="{00000004-AFB2-491E-B856-3813B6993541}"/>
            </c:ext>
          </c:extLst>
        </c:ser>
        <c:dLbls>
          <c:showLegendKey val="0"/>
          <c:showVal val="0"/>
          <c:showCatName val="0"/>
          <c:showSerName val="0"/>
          <c:showPercent val="0"/>
          <c:showBubbleSize val="0"/>
        </c:dLbls>
        <c:axId val="188091728"/>
        <c:axId val="188076368"/>
      </c:scatterChart>
      <c:valAx>
        <c:axId val="188091728"/>
        <c:scaling>
          <c:orientation val="minMax"/>
          <c:max val="15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State Acreage </a:t>
                </a:r>
                <a:r>
                  <a:rPr lang="en-US" sz="1600" b="1" dirty="0"/>
                  <a:t>With</a:t>
                </a:r>
                <a:r>
                  <a:rPr lang="en-US" sz="1600" dirty="0"/>
                  <a:t> Automatic</a:t>
                </a:r>
                <a:r>
                  <a:rPr lang="en-US" sz="1600" baseline="0" dirty="0"/>
                  <a:t> Imputation</a:t>
                </a:r>
                <a:endParaRPr lang="en-US" sz="1600" dirty="0"/>
              </a:p>
            </c:rich>
          </c:tx>
          <c:layout>
            <c:manualLayout>
              <c:xMode val="edge"/>
              <c:yMode val="edge"/>
              <c:x val="0.24533469921168288"/>
              <c:y val="0.936529972396573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076368"/>
        <c:crosses val="autoZero"/>
        <c:crossBetween val="midCat"/>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88076368"/>
        <c:scaling>
          <c:orientation val="minMax"/>
          <c:max val="1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State Acreage (</a:t>
                </a:r>
                <a:r>
                  <a:rPr lang="en-US" sz="1600" b="1" dirty="0"/>
                  <a:t>Without </a:t>
                </a:r>
                <a:r>
                  <a:rPr lang="en-US" sz="1600" b="0" dirty="0"/>
                  <a:t>Automatic</a:t>
                </a:r>
                <a:r>
                  <a:rPr lang="en-US" sz="1600" b="1" dirty="0"/>
                  <a:t> </a:t>
                </a:r>
                <a:r>
                  <a:rPr lang="en-US" sz="1600" dirty="0"/>
                  <a:t>Imputation) Estimates</a:t>
                </a:r>
              </a:p>
            </c:rich>
          </c:tx>
          <c:layout>
            <c:manualLayout>
              <c:xMode val="edge"/>
              <c:yMode val="edge"/>
              <c:x val="2.2580996803928534E-2"/>
              <c:y val="0.2614708810822575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091728"/>
        <c:crosses val="autoZero"/>
        <c:crossBetween val="midCat"/>
        <c:majorUnit val="5000000"/>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Change in 2022 Corn Acreage Estimate CVs resulting</a:t>
            </a:r>
            <a:r>
              <a:rPr lang="en-US" sz="1800" baseline="0" dirty="0"/>
              <a:t> </a:t>
            </a:r>
            <a:r>
              <a:rPr lang="en-US" sz="1800" dirty="0"/>
              <a:t>from using Automatically Imputed Values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 CV'!$J$1</c:f>
              <c:strCache>
                <c:ptCount val="1"/>
                <c:pt idx="0">
                  <c:v>spec</c:v>
                </c:pt>
              </c:strCache>
            </c:strRef>
          </c:tx>
          <c:spPr>
            <a:solidFill>
              <a:schemeClr val="accent1"/>
            </a:solidFill>
            <a:ln>
              <a:noFill/>
            </a:ln>
            <a:effectLst/>
          </c:spPr>
          <c:invertIfNegative val="0"/>
          <c:cat>
            <c:strRef>
              <c:f>'2022 CV'!$I$2:$I$49</c:f>
              <c:strCache>
                <c:ptCount val="48"/>
                <c:pt idx="0">
                  <c:v>IA</c:v>
                </c:pt>
                <c:pt idx="1">
                  <c:v>IL</c:v>
                </c:pt>
                <c:pt idx="2">
                  <c:v>IN</c:v>
                </c:pt>
                <c:pt idx="3">
                  <c:v>KS</c:v>
                </c:pt>
                <c:pt idx="4">
                  <c:v>MN</c:v>
                </c:pt>
                <c:pt idx="5">
                  <c:v>MO</c:v>
                </c:pt>
                <c:pt idx="6">
                  <c:v>NE</c:v>
                </c:pt>
                <c:pt idx="7">
                  <c:v>OH</c:v>
                </c:pt>
                <c:pt idx="8">
                  <c:v>SD</c:v>
                </c:pt>
                <c:pt idx="9">
                  <c:v>WI</c:v>
                </c:pt>
                <c:pt idx="10">
                  <c:v>AL</c:v>
                </c:pt>
                <c:pt idx="11">
                  <c:v>AR</c:v>
                </c:pt>
                <c:pt idx="12">
                  <c:v>AZ</c:v>
                </c:pt>
                <c:pt idx="13">
                  <c:v>CA</c:v>
                </c:pt>
                <c:pt idx="14">
                  <c:v>CO</c:v>
                </c:pt>
                <c:pt idx="15">
                  <c:v>CT</c:v>
                </c:pt>
                <c:pt idx="16">
                  <c:v>DE</c:v>
                </c:pt>
                <c:pt idx="17">
                  <c:v>FL</c:v>
                </c:pt>
                <c:pt idx="18">
                  <c:v>GA</c:v>
                </c:pt>
                <c:pt idx="19">
                  <c:v>ID</c:v>
                </c:pt>
                <c:pt idx="20">
                  <c:v>KY</c:v>
                </c:pt>
                <c:pt idx="21">
                  <c:v>LA</c:v>
                </c:pt>
                <c:pt idx="22">
                  <c:v>MA</c:v>
                </c:pt>
                <c:pt idx="23">
                  <c:v>MD</c:v>
                </c:pt>
                <c:pt idx="24">
                  <c:v>ME</c:v>
                </c:pt>
                <c:pt idx="25">
                  <c:v>MI</c:v>
                </c:pt>
                <c:pt idx="26">
                  <c:v>MS</c:v>
                </c:pt>
                <c:pt idx="27">
                  <c:v>MT</c:v>
                </c:pt>
                <c:pt idx="28">
                  <c:v>NC</c:v>
                </c:pt>
                <c:pt idx="29">
                  <c:v>ND</c:v>
                </c:pt>
                <c:pt idx="30">
                  <c:v>NH</c:v>
                </c:pt>
                <c:pt idx="31">
                  <c:v>NJ</c:v>
                </c:pt>
                <c:pt idx="32">
                  <c:v>NM</c:v>
                </c:pt>
                <c:pt idx="33">
                  <c:v>NV</c:v>
                </c:pt>
                <c:pt idx="34">
                  <c:v>NY</c:v>
                </c:pt>
                <c:pt idx="35">
                  <c:v>OK</c:v>
                </c:pt>
                <c:pt idx="36">
                  <c:v>OR</c:v>
                </c:pt>
                <c:pt idx="37">
                  <c:v>PA</c:v>
                </c:pt>
                <c:pt idx="38">
                  <c:v>RI</c:v>
                </c:pt>
                <c:pt idx="39">
                  <c:v>SC</c:v>
                </c:pt>
                <c:pt idx="40">
                  <c:v>TN</c:v>
                </c:pt>
                <c:pt idx="41">
                  <c:v>TX</c:v>
                </c:pt>
                <c:pt idx="42">
                  <c:v>UT</c:v>
                </c:pt>
                <c:pt idx="43">
                  <c:v>VA</c:v>
                </c:pt>
                <c:pt idx="44">
                  <c:v>VT</c:v>
                </c:pt>
                <c:pt idx="45">
                  <c:v>WA</c:v>
                </c:pt>
                <c:pt idx="46">
                  <c:v>WV</c:v>
                </c:pt>
                <c:pt idx="47">
                  <c:v>WY</c:v>
                </c:pt>
              </c:strCache>
            </c:strRef>
          </c:cat>
          <c:val>
            <c:numRef>
              <c:f>'2022 CV'!$J$2:$J$49</c:f>
              <c:numCache>
                <c:formatCode>General</c:formatCode>
                <c:ptCount val="48"/>
                <c:pt idx="0">
                  <c:v>-0.05</c:v>
                </c:pt>
                <c:pt idx="1">
                  <c:v>-0.26</c:v>
                </c:pt>
                <c:pt idx="2">
                  <c:v>-0.35</c:v>
                </c:pt>
                <c:pt idx="3">
                  <c:v>-0.1</c:v>
                </c:pt>
                <c:pt idx="4">
                  <c:v>-0.05</c:v>
                </c:pt>
                <c:pt idx="5">
                  <c:v>-0.38</c:v>
                </c:pt>
                <c:pt idx="6">
                  <c:v>-0.08</c:v>
                </c:pt>
                <c:pt idx="7">
                  <c:v>-0.13</c:v>
                </c:pt>
                <c:pt idx="8">
                  <c:v>-0.05</c:v>
                </c:pt>
                <c:pt idx="9">
                  <c:v>-0.11</c:v>
                </c:pt>
              </c:numCache>
            </c:numRef>
          </c:val>
          <c:extLst>
            <c:ext xmlns:c16="http://schemas.microsoft.com/office/drawing/2014/chart" uri="{C3380CC4-5D6E-409C-BE32-E72D297353CC}">
              <c16:uniqueId val="{00000000-5179-42DD-8503-C9709DF66EE2}"/>
            </c:ext>
          </c:extLst>
        </c:ser>
        <c:ser>
          <c:idx val="1"/>
          <c:order val="1"/>
          <c:tx>
            <c:strRef>
              <c:f>'2022 CV'!$K$1</c:f>
              <c:strCache>
                <c:ptCount val="1"/>
                <c:pt idx="0">
                  <c:v>nonspec</c:v>
                </c:pt>
              </c:strCache>
            </c:strRef>
          </c:tx>
          <c:spPr>
            <a:solidFill>
              <a:srgbClr val="00B050"/>
            </a:solidFill>
            <a:ln>
              <a:noFill/>
            </a:ln>
            <a:effectLst/>
          </c:spPr>
          <c:invertIfNegative val="0"/>
          <c:cat>
            <c:strRef>
              <c:f>'2022 CV'!$I$2:$I$49</c:f>
              <c:strCache>
                <c:ptCount val="48"/>
                <c:pt idx="0">
                  <c:v>IA</c:v>
                </c:pt>
                <c:pt idx="1">
                  <c:v>IL</c:v>
                </c:pt>
                <c:pt idx="2">
                  <c:v>IN</c:v>
                </c:pt>
                <c:pt idx="3">
                  <c:v>KS</c:v>
                </c:pt>
                <c:pt idx="4">
                  <c:v>MN</c:v>
                </c:pt>
                <c:pt idx="5">
                  <c:v>MO</c:v>
                </c:pt>
                <c:pt idx="6">
                  <c:v>NE</c:v>
                </c:pt>
                <c:pt idx="7">
                  <c:v>OH</c:v>
                </c:pt>
                <c:pt idx="8">
                  <c:v>SD</c:v>
                </c:pt>
                <c:pt idx="9">
                  <c:v>WI</c:v>
                </c:pt>
                <c:pt idx="10">
                  <c:v>AL</c:v>
                </c:pt>
                <c:pt idx="11">
                  <c:v>AR</c:v>
                </c:pt>
                <c:pt idx="12">
                  <c:v>AZ</c:v>
                </c:pt>
                <c:pt idx="13">
                  <c:v>CA</c:v>
                </c:pt>
                <c:pt idx="14">
                  <c:v>CO</c:v>
                </c:pt>
                <c:pt idx="15">
                  <c:v>CT</c:v>
                </c:pt>
                <c:pt idx="16">
                  <c:v>DE</c:v>
                </c:pt>
                <c:pt idx="17">
                  <c:v>FL</c:v>
                </c:pt>
                <c:pt idx="18">
                  <c:v>GA</c:v>
                </c:pt>
                <c:pt idx="19">
                  <c:v>ID</c:v>
                </c:pt>
                <c:pt idx="20">
                  <c:v>KY</c:v>
                </c:pt>
                <c:pt idx="21">
                  <c:v>LA</c:v>
                </c:pt>
                <c:pt idx="22">
                  <c:v>MA</c:v>
                </c:pt>
                <c:pt idx="23">
                  <c:v>MD</c:v>
                </c:pt>
                <c:pt idx="24">
                  <c:v>ME</c:v>
                </c:pt>
                <c:pt idx="25">
                  <c:v>MI</c:v>
                </c:pt>
                <c:pt idx="26">
                  <c:v>MS</c:v>
                </c:pt>
                <c:pt idx="27">
                  <c:v>MT</c:v>
                </c:pt>
                <c:pt idx="28">
                  <c:v>NC</c:v>
                </c:pt>
                <c:pt idx="29">
                  <c:v>ND</c:v>
                </c:pt>
                <c:pt idx="30">
                  <c:v>NH</c:v>
                </c:pt>
                <c:pt idx="31">
                  <c:v>NJ</c:v>
                </c:pt>
                <c:pt idx="32">
                  <c:v>NM</c:v>
                </c:pt>
                <c:pt idx="33">
                  <c:v>NV</c:v>
                </c:pt>
                <c:pt idx="34">
                  <c:v>NY</c:v>
                </c:pt>
                <c:pt idx="35">
                  <c:v>OK</c:v>
                </c:pt>
                <c:pt idx="36">
                  <c:v>OR</c:v>
                </c:pt>
                <c:pt idx="37">
                  <c:v>PA</c:v>
                </c:pt>
                <c:pt idx="38">
                  <c:v>RI</c:v>
                </c:pt>
                <c:pt idx="39">
                  <c:v>SC</c:v>
                </c:pt>
                <c:pt idx="40">
                  <c:v>TN</c:v>
                </c:pt>
                <c:pt idx="41">
                  <c:v>TX</c:v>
                </c:pt>
                <c:pt idx="42">
                  <c:v>UT</c:v>
                </c:pt>
                <c:pt idx="43">
                  <c:v>VA</c:v>
                </c:pt>
                <c:pt idx="44">
                  <c:v>VT</c:v>
                </c:pt>
                <c:pt idx="45">
                  <c:v>WA</c:v>
                </c:pt>
                <c:pt idx="46">
                  <c:v>WV</c:v>
                </c:pt>
                <c:pt idx="47">
                  <c:v>WY</c:v>
                </c:pt>
              </c:strCache>
            </c:strRef>
          </c:cat>
          <c:val>
            <c:numRef>
              <c:f>'2022 CV'!$K$2:$K$49</c:f>
              <c:numCache>
                <c:formatCode>General</c:formatCode>
                <c:ptCount val="48"/>
                <c:pt idx="10">
                  <c:v>0.38</c:v>
                </c:pt>
                <c:pt idx="11">
                  <c:v>-0.48</c:v>
                </c:pt>
                <c:pt idx="12">
                  <c:v>-0.04</c:v>
                </c:pt>
                <c:pt idx="13">
                  <c:v>0</c:v>
                </c:pt>
                <c:pt idx="14">
                  <c:v>-0.3</c:v>
                </c:pt>
                <c:pt idx="15">
                  <c:v>-3.05</c:v>
                </c:pt>
                <c:pt idx="16">
                  <c:v>-5.92</c:v>
                </c:pt>
                <c:pt idx="17">
                  <c:v>-0.28999999999999998</c:v>
                </c:pt>
                <c:pt idx="18">
                  <c:v>-0.02</c:v>
                </c:pt>
                <c:pt idx="19">
                  <c:v>-0.06</c:v>
                </c:pt>
                <c:pt idx="20">
                  <c:v>1.1399999999999999</c:v>
                </c:pt>
                <c:pt idx="21">
                  <c:v>-0.81</c:v>
                </c:pt>
                <c:pt idx="22">
                  <c:v>0</c:v>
                </c:pt>
                <c:pt idx="23">
                  <c:v>1.22</c:v>
                </c:pt>
                <c:pt idx="24">
                  <c:v>0</c:v>
                </c:pt>
                <c:pt idx="25">
                  <c:v>-0.28000000000000003</c:v>
                </c:pt>
                <c:pt idx="26">
                  <c:v>-0.48</c:v>
                </c:pt>
                <c:pt idx="27">
                  <c:v>-1.1599999999999999</c:v>
                </c:pt>
                <c:pt idx="28">
                  <c:v>0.15</c:v>
                </c:pt>
                <c:pt idx="29">
                  <c:v>-0.09</c:v>
                </c:pt>
                <c:pt idx="31">
                  <c:v>-2.46</c:v>
                </c:pt>
                <c:pt idx="32">
                  <c:v>-0.49</c:v>
                </c:pt>
                <c:pt idx="34">
                  <c:v>-0.01</c:v>
                </c:pt>
                <c:pt idx="35">
                  <c:v>-0.11</c:v>
                </c:pt>
                <c:pt idx="36">
                  <c:v>-0.4</c:v>
                </c:pt>
                <c:pt idx="37">
                  <c:v>-0.11</c:v>
                </c:pt>
                <c:pt idx="38">
                  <c:v>0</c:v>
                </c:pt>
                <c:pt idx="39">
                  <c:v>-1.54</c:v>
                </c:pt>
                <c:pt idx="40">
                  <c:v>0.93</c:v>
                </c:pt>
                <c:pt idx="41">
                  <c:v>-0.06</c:v>
                </c:pt>
                <c:pt idx="42">
                  <c:v>-0.11</c:v>
                </c:pt>
                <c:pt idx="43">
                  <c:v>-0.71</c:v>
                </c:pt>
                <c:pt idx="44">
                  <c:v>10.09</c:v>
                </c:pt>
                <c:pt idx="45">
                  <c:v>0.02</c:v>
                </c:pt>
                <c:pt idx="46">
                  <c:v>0</c:v>
                </c:pt>
                <c:pt idx="47">
                  <c:v>-0.62</c:v>
                </c:pt>
              </c:numCache>
            </c:numRef>
          </c:val>
          <c:extLst>
            <c:ext xmlns:c16="http://schemas.microsoft.com/office/drawing/2014/chart" uri="{C3380CC4-5D6E-409C-BE32-E72D297353CC}">
              <c16:uniqueId val="{00000001-5179-42DD-8503-C9709DF66EE2}"/>
            </c:ext>
          </c:extLst>
        </c:ser>
        <c:dLbls>
          <c:showLegendKey val="0"/>
          <c:showVal val="0"/>
          <c:showCatName val="0"/>
          <c:showSerName val="0"/>
          <c:showPercent val="0"/>
          <c:showBubbleSize val="0"/>
        </c:dLbls>
        <c:gapWidth val="219"/>
        <c:overlap val="-27"/>
        <c:axId val="1741964144"/>
        <c:axId val="1741968464"/>
      </c:barChart>
      <c:catAx>
        <c:axId val="1741964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1968464"/>
        <c:crosses val="autoZero"/>
        <c:auto val="1"/>
        <c:lblAlgn val="ctr"/>
        <c:lblOffset val="100"/>
        <c:noMultiLvlLbl val="0"/>
      </c:catAx>
      <c:valAx>
        <c:axId val="174196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196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7F9F3-9CBE-4CB7-8679-317E033E4A1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04E6790-A602-41FB-967A-318A2222967A}">
      <dgm:prSet/>
      <dgm:spPr/>
      <dgm:t>
        <a:bodyPr/>
        <a:lstStyle/>
        <a:p>
          <a:r>
            <a:rPr lang="en-US" b="1"/>
            <a:t>FSA Crop Acreage Reports </a:t>
          </a:r>
          <a:endParaRPr lang="en-US"/>
        </a:p>
      </dgm:t>
    </dgm:pt>
    <dgm:pt modelId="{443FFF67-21FA-4DFB-9B80-63B43B5655CC}" type="parTrans" cxnId="{BCFA28D9-145D-4069-A65A-6027E4E59C61}">
      <dgm:prSet/>
      <dgm:spPr/>
      <dgm:t>
        <a:bodyPr/>
        <a:lstStyle/>
        <a:p>
          <a:endParaRPr lang="en-US"/>
        </a:p>
      </dgm:t>
    </dgm:pt>
    <dgm:pt modelId="{88471012-0BE0-4547-9692-AAE23CD3E0B6}" type="sibTrans" cxnId="{BCFA28D9-145D-4069-A65A-6027E4E59C61}">
      <dgm:prSet/>
      <dgm:spPr/>
      <dgm:t>
        <a:bodyPr/>
        <a:lstStyle/>
        <a:p>
          <a:endParaRPr lang="en-US"/>
        </a:p>
      </dgm:t>
    </dgm:pt>
    <dgm:pt modelId="{7200F346-E781-4A13-B109-B992B668A1C4}">
      <dgm:prSet/>
      <dgm:spPr/>
      <dgm:t>
        <a:bodyPr/>
        <a:lstStyle/>
        <a:p>
          <a:r>
            <a:rPr lang="en-US"/>
            <a:t>Farmer reported data specifying crop type and location</a:t>
          </a:r>
        </a:p>
      </dgm:t>
    </dgm:pt>
    <dgm:pt modelId="{DD9A9AD3-9240-4422-A57B-C18B61558753}" type="parTrans" cxnId="{7829DFA5-E6A5-428A-A28C-7B33A6BC810F}">
      <dgm:prSet/>
      <dgm:spPr/>
      <dgm:t>
        <a:bodyPr/>
        <a:lstStyle/>
        <a:p>
          <a:endParaRPr lang="en-US"/>
        </a:p>
      </dgm:t>
    </dgm:pt>
    <dgm:pt modelId="{591A37F3-FCD0-408D-8CD8-1362C61B7330}" type="sibTrans" cxnId="{7829DFA5-E6A5-428A-A28C-7B33A6BC810F}">
      <dgm:prSet/>
      <dgm:spPr/>
      <dgm:t>
        <a:bodyPr/>
        <a:lstStyle/>
        <a:p>
          <a:endParaRPr lang="en-US"/>
        </a:p>
      </dgm:t>
    </dgm:pt>
    <dgm:pt modelId="{0D2DF6C8-9834-4AF6-93DB-C9B6184596ED}">
      <dgm:prSet/>
      <dgm:spPr/>
      <dgm:t>
        <a:bodyPr/>
        <a:lstStyle/>
        <a:p>
          <a:r>
            <a:rPr lang="en-US"/>
            <a:t>Linked to the land using Common Land Units (CLUs) polygons</a:t>
          </a:r>
        </a:p>
      </dgm:t>
    </dgm:pt>
    <dgm:pt modelId="{8BBA1C3C-9B3E-41E8-B9F8-BCBE555FC528}" type="parTrans" cxnId="{C8090826-B5E2-4DC2-B376-6360C8E64BCD}">
      <dgm:prSet/>
      <dgm:spPr/>
      <dgm:t>
        <a:bodyPr/>
        <a:lstStyle/>
        <a:p>
          <a:endParaRPr lang="en-US"/>
        </a:p>
      </dgm:t>
    </dgm:pt>
    <dgm:pt modelId="{B1586D5C-6597-4CAB-9AE6-0A8FFB534A30}" type="sibTrans" cxnId="{C8090826-B5E2-4DC2-B376-6360C8E64BCD}">
      <dgm:prSet/>
      <dgm:spPr/>
      <dgm:t>
        <a:bodyPr/>
        <a:lstStyle/>
        <a:p>
          <a:endParaRPr lang="en-US"/>
        </a:p>
      </dgm:t>
    </dgm:pt>
    <dgm:pt modelId="{AEE018D0-5F55-4909-BF5A-A5D29B0DCB30}" type="pres">
      <dgm:prSet presAssocID="{3817F9F3-9CBE-4CB7-8679-317E033E4A13}" presName="hierChild1" presStyleCnt="0">
        <dgm:presLayoutVars>
          <dgm:chPref val="1"/>
          <dgm:dir/>
          <dgm:animOne val="branch"/>
          <dgm:animLvl val="lvl"/>
          <dgm:resizeHandles/>
        </dgm:presLayoutVars>
      </dgm:prSet>
      <dgm:spPr/>
    </dgm:pt>
    <dgm:pt modelId="{C3979850-915A-4254-AB70-10112C70D4AA}" type="pres">
      <dgm:prSet presAssocID="{E04E6790-A602-41FB-967A-318A2222967A}" presName="hierRoot1" presStyleCnt="0"/>
      <dgm:spPr/>
    </dgm:pt>
    <dgm:pt modelId="{2B288629-FAFA-4A70-99D7-C6261568A57E}" type="pres">
      <dgm:prSet presAssocID="{E04E6790-A602-41FB-967A-318A2222967A}" presName="composite" presStyleCnt="0"/>
      <dgm:spPr/>
    </dgm:pt>
    <dgm:pt modelId="{35F845E2-302D-4286-A7BD-34A1204CFB6D}" type="pres">
      <dgm:prSet presAssocID="{E04E6790-A602-41FB-967A-318A2222967A}" presName="background" presStyleLbl="node0" presStyleIdx="0" presStyleCnt="1"/>
      <dgm:spPr/>
    </dgm:pt>
    <dgm:pt modelId="{45DAB302-B075-48B9-88C5-EA71C34A1573}" type="pres">
      <dgm:prSet presAssocID="{E04E6790-A602-41FB-967A-318A2222967A}" presName="text" presStyleLbl="fgAcc0" presStyleIdx="0" presStyleCnt="1">
        <dgm:presLayoutVars>
          <dgm:chPref val="3"/>
        </dgm:presLayoutVars>
      </dgm:prSet>
      <dgm:spPr/>
    </dgm:pt>
    <dgm:pt modelId="{5C43A467-6156-4DBE-92FB-6C4157554C9F}" type="pres">
      <dgm:prSet presAssocID="{E04E6790-A602-41FB-967A-318A2222967A}" presName="hierChild2" presStyleCnt="0"/>
      <dgm:spPr/>
    </dgm:pt>
    <dgm:pt modelId="{B86785E9-013F-4FA5-AC0C-29542CDA10BD}" type="pres">
      <dgm:prSet presAssocID="{DD9A9AD3-9240-4422-A57B-C18B61558753}" presName="Name10" presStyleLbl="parChTrans1D2" presStyleIdx="0" presStyleCnt="2"/>
      <dgm:spPr/>
    </dgm:pt>
    <dgm:pt modelId="{A560E235-23ED-42EA-BA64-225B67168893}" type="pres">
      <dgm:prSet presAssocID="{7200F346-E781-4A13-B109-B992B668A1C4}" presName="hierRoot2" presStyleCnt="0"/>
      <dgm:spPr/>
    </dgm:pt>
    <dgm:pt modelId="{401BF316-0499-4646-85CC-8383C685AF6B}" type="pres">
      <dgm:prSet presAssocID="{7200F346-E781-4A13-B109-B992B668A1C4}" presName="composite2" presStyleCnt="0"/>
      <dgm:spPr/>
    </dgm:pt>
    <dgm:pt modelId="{4E312990-803F-497E-A1EA-65ACB0F55DDD}" type="pres">
      <dgm:prSet presAssocID="{7200F346-E781-4A13-B109-B992B668A1C4}" presName="background2" presStyleLbl="node2" presStyleIdx="0" presStyleCnt="2"/>
      <dgm:spPr/>
    </dgm:pt>
    <dgm:pt modelId="{9CDA2590-DA82-431B-B6DA-9835A49667B2}" type="pres">
      <dgm:prSet presAssocID="{7200F346-E781-4A13-B109-B992B668A1C4}" presName="text2" presStyleLbl="fgAcc2" presStyleIdx="0" presStyleCnt="2">
        <dgm:presLayoutVars>
          <dgm:chPref val="3"/>
        </dgm:presLayoutVars>
      </dgm:prSet>
      <dgm:spPr/>
    </dgm:pt>
    <dgm:pt modelId="{8003297A-DC39-45AA-9FE0-9D2574871968}" type="pres">
      <dgm:prSet presAssocID="{7200F346-E781-4A13-B109-B992B668A1C4}" presName="hierChild3" presStyleCnt="0"/>
      <dgm:spPr/>
    </dgm:pt>
    <dgm:pt modelId="{2982902D-B0D7-43B0-A5A2-E7C2B7D61559}" type="pres">
      <dgm:prSet presAssocID="{8BBA1C3C-9B3E-41E8-B9F8-BCBE555FC528}" presName="Name10" presStyleLbl="parChTrans1D2" presStyleIdx="1" presStyleCnt="2"/>
      <dgm:spPr/>
    </dgm:pt>
    <dgm:pt modelId="{8609E677-E3ED-49D5-91B3-A6179AE8ED1D}" type="pres">
      <dgm:prSet presAssocID="{0D2DF6C8-9834-4AF6-93DB-C9B6184596ED}" presName="hierRoot2" presStyleCnt="0"/>
      <dgm:spPr/>
    </dgm:pt>
    <dgm:pt modelId="{43B7D89A-5073-4616-B4E1-7BBEFCF7F89F}" type="pres">
      <dgm:prSet presAssocID="{0D2DF6C8-9834-4AF6-93DB-C9B6184596ED}" presName="composite2" presStyleCnt="0"/>
      <dgm:spPr/>
    </dgm:pt>
    <dgm:pt modelId="{1C5A0EFF-C511-417E-9133-B9A064A76CFB}" type="pres">
      <dgm:prSet presAssocID="{0D2DF6C8-9834-4AF6-93DB-C9B6184596ED}" presName="background2" presStyleLbl="node2" presStyleIdx="1" presStyleCnt="2"/>
      <dgm:spPr/>
    </dgm:pt>
    <dgm:pt modelId="{C99F5152-E130-4EC8-9B04-861827D7922F}" type="pres">
      <dgm:prSet presAssocID="{0D2DF6C8-9834-4AF6-93DB-C9B6184596ED}" presName="text2" presStyleLbl="fgAcc2" presStyleIdx="1" presStyleCnt="2">
        <dgm:presLayoutVars>
          <dgm:chPref val="3"/>
        </dgm:presLayoutVars>
      </dgm:prSet>
      <dgm:spPr/>
    </dgm:pt>
    <dgm:pt modelId="{002DE438-69E4-4A29-9260-742B61AF9F75}" type="pres">
      <dgm:prSet presAssocID="{0D2DF6C8-9834-4AF6-93DB-C9B6184596ED}" presName="hierChild3" presStyleCnt="0"/>
      <dgm:spPr/>
    </dgm:pt>
  </dgm:ptLst>
  <dgm:cxnLst>
    <dgm:cxn modelId="{C8090826-B5E2-4DC2-B376-6360C8E64BCD}" srcId="{E04E6790-A602-41FB-967A-318A2222967A}" destId="{0D2DF6C8-9834-4AF6-93DB-C9B6184596ED}" srcOrd="1" destOrd="0" parTransId="{8BBA1C3C-9B3E-41E8-B9F8-BCBE555FC528}" sibTransId="{B1586D5C-6597-4CAB-9AE6-0A8FFB534A30}"/>
    <dgm:cxn modelId="{39F34E74-4BDD-45D6-B010-88267441815A}" type="presOf" srcId="{8BBA1C3C-9B3E-41E8-B9F8-BCBE555FC528}" destId="{2982902D-B0D7-43B0-A5A2-E7C2B7D61559}" srcOrd="0" destOrd="0" presId="urn:microsoft.com/office/officeart/2005/8/layout/hierarchy1"/>
    <dgm:cxn modelId="{227A628E-090C-437E-96F4-DC048D281265}" type="presOf" srcId="{E04E6790-A602-41FB-967A-318A2222967A}" destId="{45DAB302-B075-48B9-88C5-EA71C34A1573}" srcOrd="0" destOrd="0" presId="urn:microsoft.com/office/officeart/2005/8/layout/hierarchy1"/>
    <dgm:cxn modelId="{5A1FE892-8B82-4361-9B22-CAABBF75F4E5}" type="presOf" srcId="{DD9A9AD3-9240-4422-A57B-C18B61558753}" destId="{B86785E9-013F-4FA5-AC0C-29542CDA10BD}" srcOrd="0" destOrd="0" presId="urn:microsoft.com/office/officeart/2005/8/layout/hierarchy1"/>
    <dgm:cxn modelId="{F08FA793-9578-45FF-912A-0F49BC1B878E}" type="presOf" srcId="{7200F346-E781-4A13-B109-B992B668A1C4}" destId="{9CDA2590-DA82-431B-B6DA-9835A49667B2}" srcOrd="0" destOrd="0" presId="urn:microsoft.com/office/officeart/2005/8/layout/hierarchy1"/>
    <dgm:cxn modelId="{86290A9A-271E-4088-892B-8EDCCD2F4398}" type="presOf" srcId="{3817F9F3-9CBE-4CB7-8679-317E033E4A13}" destId="{AEE018D0-5F55-4909-BF5A-A5D29B0DCB30}" srcOrd="0" destOrd="0" presId="urn:microsoft.com/office/officeart/2005/8/layout/hierarchy1"/>
    <dgm:cxn modelId="{7829DFA5-E6A5-428A-A28C-7B33A6BC810F}" srcId="{E04E6790-A602-41FB-967A-318A2222967A}" destId="{7200F346-E781-4A13-B109-B992B668A1C4}" srcOrd="0" destOrd="0" parTransId="{DD9A9AD3-9240-4422-A57B-C18B61558753}" sibTransId="{591A37F3-FCD0-408D-8CD8-1362C61B7330}"/>
    <dgm:cxn modelId="{E41D7CC0-C5AD-4F72-8177-9D25AD2D69E2}" type="presOf" srcId="{0D2DF6C8-9834-4AF6-93DB-C9B6184596ED}" destId="{C99F5152-E130-4EC8-9B04-861827D7922F}" srcOrd="0" destOrd="0" presId="urn:microsoft.com/office/officeart/2005/8/layout/hierarchy1"/>
    <dgm:cxn modelId="{BCFA28D9-145D-4069-A65A-6027E4E59C61}" srcId="{3817F9F3-9CBE-4CB7-8679-317E033E4A13}" destId="{E04E6790-A602-41FB-967A-318A2222967A}" srcOrd="0" destOrd="0" parTransId="{443FFF67-21FA-4DFB-9B80-63B43B5655CC}" sibTransId="{88471012-0BE0-4547-9692-AAE23CD3E0B6}"/>
    <dgm:cxn modelId="{AFAC6045-B73B-4B74-A66D-25BE6D811DEC}" type="presParOf" srcId="{AEE018D0-5F55-4909-BF5A-A5D29B0DCB30}" destId="{C3979850-915A-4254-AB70-10112C70D4AA}" srcOrd="0" destOrd="0" presId="urn:microsoft.com/office/officeart/2005/8/layout/hierarchy1"/>
    <dgm:cxn modelId="{DC463116-7993-49C0-9381-A8BC5750D503}" type="presParOf" srcId="{C3979850-915A-4254-AB70-10112C70D4AA}" destId="{2B288629-FAFA-4A70-99D7-C6261568A57E}" srcOrd="0" destOrd="0" presId="urn:microsoft.com/office/officeart/2005/8/layout/hierarchy1"/>
    <dgm:cxn modelId="{A027F3AF-8E3A-4CB4-A00B-7DBFDD34E720}" type="presParOf" srcId="{2B288629-FAFA-4A70-99D7-C6261568A57E}" destId="{35F845E2-302D-4286-A7BD-34A1204CFB6D}" srcOrd="0" destOrd="0" presId="urn:microsoft.com/office/officeart/2005/8/layout/hierarchy1"/>
    <dgm:cxn modelId="{D8B51A69-385A-4853-AD87-1D9D722EC175}" type="presParOf" srcId="{2B288629-FAFA-4A70-99D7-C6261568A57E}" destId="{45DAB302-B075-48B9-88C5-EA71C34A1573}" srcOrd="1" destOrd="0" presId="urn:microsoft.com/office/officeart/2005/8/layout/hierarchy1"/>
    <dgm:cxn modelId="{3CE0F9F6-AC40-4A41-9769-12C422A91C2E}" type="presParOf" srcId="{C3979850-915A-4254-AB70-10112C70D4AA}" destId="{5C43A467-6156-4DBE-92FB-6C4157554C9F}" srcOrd="1" destOrd="0" presId="urn:microsoft.com/office/officeart/2005/8/layout/hierarchy1"/>
    <dgm:cxn modelId="{2CC95050-669D-4CC3-845E-CC030290BB9F}" type="presParOf" srcId="{5C43A467-6156-4DBE-92FB-6C4157554C9F}" destId="{B86785E9-013F-4FA5-AC0C-29542CDA10BD}" srcOrd="0" destOrd="0" presId="urn:microsoft.com/office/officeart/2005/8/layout/hierarchy1"/>
    <dgm:cxn modelId="{BFBC9743-18DA-4C7E-A0A9-C05E4BA34415}" type="presParOf" srcId="{5C43A467-6156-4DBE-92FB-6C4157554C9F}" destId="{A560E235-23ED-42EA-BA64-225B67168893}" srcOrd="1" destOrd="0" presId="urn:microsoft.com/office/officeart/2005/8/layout/hierarchy1"/>
    <dgm:cxn modelId="{1FF8FE46-1B3B-4694-A5B2-5FB871F869D3}" type="presParOf" srcId="{A560E235-23ED-42EA-BA64-225B67168893}" destId="{401BF316-0499-4646-85CC-8383C685AF6B}" srcOrd="0" destOrd="0" presId="urn:microsoft.com/office/officeart/2005/8/layout/hierarchy1"/>
    <dgm:cxn modelId="{93019061-B78C-4848-84F9-AFB2F1B511F2}" type="presParOf" srcId="{401BF316-0499-4646-85CC-8383C685AF6B}" destId="{4E312990-803F-497E-A1EA-65ACB0F55DDD}" srcOrd="0" destOrd="0" presId="urn:microsoft.com/office/officeart/2005/8/layout/hierarchy1"/>
    <dgm:cxn modelId="{743D1B03-EEB7-4610-8B6E-2A42581517A9}" type="presParOf" srcId="{401BF316-0499-4646-85CC-8383C685AF6B}" destId="{9CDA2590-DA82-431B-B6DA-9835A49667B2}" srcOrd="1" destOrd="0" presId="urn:microsoft.com/office/officeart/2005/8/layout/hierarchy1"/>
    <dgm:cxn modelId="{449BB3F7-E972-4A41-B049-C4CA70630A77}" type="presParOf" srcId="{A560E235-23ED-42EA-BA64-225B67168893}" destId="{8003297A-DC39-45AA-9FE0-9D2574871968}" srcOrd="1" destOrd="0" presId="urn:microsoft.com/office/officeart/2005/8/layout/hierarchy1"/>
    <dgm:cxn modelId="{230E524E-B42F-4454-8735-AABC42380692}" type="presParOf" srcId="{5C43A467-6156-4DBE-92FB-6C4157554C9F}" destId="{2982902D-B0D7-43B0-A5A2-E7C2B7D61559}" srcOrd="2" destOrd="0" presId="urn:microsoft.com/office/officeart/2005/8/layout/hierarchy1"/>
    <dgm:cxn modelId="{21EA2AE3-4294-4B87-B3DA-2792686643FC}" type="presParOf" srcId="{5C43A467-6156-4DBE-92FB-6C4157554C9F}" destId="{8609E677-E3ED-49D5-91B3-A6179AE8ED1D}" srcOrd="3" destOrd="0" presId="urn:microsoft.com/office/officeart/2005/8/layout/hierarchy1"/>
    <dgm:cxn modelId="{7A72082B-9F3C-4C13-A461-99C08810C383}" type="presParOf" srcId="{8609E677-E3ED-49D5-91B3-A6179AE8ED1D}" destId="{43B7D89A-5073-4616-B4E1-7BBEFCF7F89F}" srcOrd="0" destOrd="0" presId="urn:microsoft.com/office/officeart/2005/8/layout/hierarchy1"/>
    <dgm:cxn modelId="{A95BDB58-6121-40D6-ABD4-1A5B56A5FFC1}" type="presParOf" srcId="{43B7D89A-5073-4616-B4E1-7BBEFCF7F89F}" destId="{1C5A0EFF-C511-417E-9133-B9A064A76CFB}" srcOrd="0" destOrd="0" presId="urn:microsoft.com/office/officeart/2005/8/layout/hierarchy1"/>
    <dgm:cxn modelId="{8DBE239C-C533-49F4-BB53-1625C6B6F616}" type="presParOf" srcId="{43B7D89A-5073-4616-B4E1-7BBEFCF7F89F}" destId="{C99F5152-E130-4EC8-9B04-861827D7922F}" srcOrd="1" destOrd="0" presId="urn:microsoft.com/office/officeart/2005/8/layout/hierarchy1"/>
    <dgm:cxn modelId="{18333E03-69BF-46A1-876E-4626F7652DE9}" type="presParOf" srcId="{8609E677-E3ED-49D5-91B3-A6179AE8ED1D}" destId="{002DE438-69E4-4A29-9260-742B61AF9F75}"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902D-B0D7-43B0-A5A2-E7C2B7D61559}">
      <dsp:nvSpPr>
        <dsp:cNvPr id="0" name=""/>
        <dsp:cNvSpPr/>
      </dsp:nvSpPr>
      <dsp:spPr>
        <a:xfrm>
          <a:off x="2740924" y="1733712"/>
          <a:ext cx="1507122" cy="717253"/>
        </a:xfrm>
        <a:custGeom>
          <a:avLst/>
          <a:gdLst/>
          <a:ahLst/>
          <a:cxnLst/>
          <a:rect l="0" t="0" r="0" b="0"/>
          <a:pathLst>
            <a:path>
              <a:moveTo>
                <a:pt x="0" y="0"/>
              </a:moveTo>
              <a:lnTo>
                <a:pt x="0" y="488787"/>
              </a:lnTo>
              <a:lnTo>
                <a:pt x="1507122" y="488787"/>
              </a:lnTo>
              <a:lnTo>
                <a:pt x="1507122" y="7172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6785E9-013F-4FA5-AC0C-29542CDA10BD}">
      <dsp:nvSpPr>
        <dsp:cNvPr id="0" name=""/>
        <dsp:cNvSpPr/>
      </dsp:nvSpPr>
      <dsp:spPr>
        <a:xfrm>
          <a:off x="1233802" y="1733712"/>
          <a:ext cx="1507122" cy="717253"/>
        </a:xfrm>
        <a:custGeom>
          <a:avLst/>
          <a:gdLst/>
          <a:ahLst/>
          <a:cxnLst/>
          <a:rect l="0" t="0" r="0" b="0"/>
          <a:pathLst>
            <a:path>
              <a:moveTo>
                <a:pt x="1507122" y="0"/>
              </a:moveTo>
              <a:lnTo>
                <a:pt x="1507122" y="488787"/>
              </a:lnTo>
              <a:lnTo>
                <a:pt x="0" y="488787"/>
              </a:lnTo>
              <a:lnTo>
                <a:pt x="0" y="7172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F845E2-302D-4286-A7BD-34A1204CFB6D}">
      <dsp:nvSpPr>
        <dsp:cNvPr id="0" name=""/>
        <dsp:cNvSpPr/>
      </dsp:nvSpPr>
      <dsp:spPr>
        <a:xfrm>
          <a:off x="1507824" y="167675"/>
          <a:ext cx="2466200" cy="156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AB302-B075-48B9-88C5-EA71C34A1573}">
      <dsp:nvSpPr>
        <dsp:cNvPr id="0" name=""/>
        <dsp:cNvSpPr/>
      </dsp:nvSpPr>
      <dsp:spPr>
        <a:xfrm>
          <a:off x="1781847" y="427996"/>
          <a:ext cx="2466200" cy="1566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FSA Crop Acreage Reports </a:t>
          </a:r>
          <a:endParaRPr lang="en-US" sz="2300" kern="1200"/>
        </a:p>
      </dsp:txBody>
      <dsp:txXfrm>
        <a:off x="1827715" y="473864"/>
        <a:ext cx="2374464" cy="1474301"/>
      </dsp:txXfrm>
    </dsp:sp>
    <dsp:sp modelId="{4E312990-803F-497E-A1EA-65ACB0F55DDD}">
      <dsp:nvSpPr>
        <dsp:cNvPr id="0" name=""/>
        <dsp:cNvSpPr/>
      </dsp:nvSpPr>
      <dsp:spPr>
        <a:xfrm>
          <a:off x="702" y="2450965"/>
          <a:ext cx="2466200" cy="156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A2590-DA82-431B-B6DA-9835A49667B2}">
      <dsp:nvSpPr>
        <dsp:cNvPr id="0" name=""/>
        <dsp:cNvSpPr/>
      </dsp:nvSpPr>
      <dsp:spPr>
        <a:xfrm>
          <a:off x="274724" y="2711286"/>
          <a:ext cx="2466200" cy="1566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Farmer reported data specifying crop type and location</a:t>
          </a:r>
        </a:p>
      </dsp:txBody>
      <dsp:txXfrm>
        <a:off x="320592" y="2757154"/>
        <a:ext cx="2374464" cy="1474301"/>
      </dsp:txXfrm>
    </dsp:sp>
    <dsp:sp modelId="{1C5A0EFF-C511-417E-9133-B9A064A76CFB}">
      <dsp:nvSpPr>
        <dsp:cNvPr id="0" name=""/>
        <dsp:cNvSpPr/>
      </dsp:nvSpPr>
      <dsp:spPr>
        <a:xfrm>
          <a:off x="3014947" y="2450965"/>
          <a:ext cx="2466200" cy="156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F5152-E130-4EC8-9B04-861827D7922F}">
      <dsp:nvSpPr>
        <dsp:cNvPr id="0" name=""/>
        <dsp:cNvSpPr/>
      </dsp:nvSpPr>
      <dsp:spPr>
        <a:xfrm>
          <a:off x="3288969" y="2711286"/>
          <a:ext cx="2466200" cy="1566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Linked to the land using Common Land Units (CLUs) polygons</a:t>
          </a:r>
        </a:p>
      </dsp:txBody>
      <dsp:txXfrm>
        <a:off x="3334837" y="2757154"/>
        <a:ext cx="2374464" cy="14743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67555B6-3261-4111-9360-CCF93894DC7A}" type="datetimeFigureOut">
              <a:t>7/23/2024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C32C98B-F8AF-4147-8655-9EED21E4875E}" type="slidenum">
              <a:t>‹#›</a:t>
            </a:fld>
            <a:endParaRPr lang="en-US"/>
          </a:p>
        </p:txBody>
      </p:sp>
    </p:spTree>
    <p:extLst>
      <p:ext uri="{BB962C8B-B14F-4D97-AF65-F5344CB8AC3E}">
        <p14:creationId xmlns:p14="http://schemas.microsoft.com/office/powerpoint/2010/main" val="65663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Hi, my name is Darcy Miller.  I’m here to present “Applying Non-Survey Data and Machine Learning Techniques to Address Nonresponse in an Agricultural Area Frame Survey.</a:t>
            </a:r>
          </a:p>
          <a:p>
            <a:endParaRPr lang="en-US" sz="1600" dirty="0"/>
          </a:p>
          <a:p>
            <a:r>
              <a:rPr lang="en-US" sz="1600" dirty="0"/>
              <a:t>You’ll notice that my name is not on this slide with Arthur Rosales, Tara Murphy, Luca Sartore, Jake Abernethy, Robert Emmet, and Linda J. Young.  I work with all of these great researchers on a broader team developing and updating automated imputation techniques at the National Agricultural Statistics Service.  Due to budget constraints and JSM speaker participation rules, I will be presenting the fantastic work my colleagues have done.  But don’t worry, most of them are here at the conference to answer your detailed questions!</a:t>
            </a:r>
          </a:p>
          <a:p>
            <a:endParaRPr lang="en-US" sz="1600" dirty="0"/>
          </a:p>
          <a:p>
            <a:r>
              <a:rPr lang="en-US" sz="1600" dirty="0"/>
              <a:t>With that let’s get the show started.</a:t>
            </a:r>
          </a:p>
        </p:txBody>
      </p:sp>
      <p:sp>
        <p:nvSpPr>
          <p:cNvPr id="4" name="Slide Number Placeholder 3"/>
          <p:cNvSpPr>
            <a:spLocks noGrp="1"/>
          </p:cNvSpPr>
          <p:nvPr>
            <p:ph type="sldNum" sz="quarter" idx="5"/>
          </p:nvPr>
        </p:nvSpPr>
        <p:spPr/>
        <p:txBody>
          <a:bodyPr/>
          <a:lstStyle/>
          <a:p>
            <a:fld id="{DC32C98B-F8AF-4147-8655-9EED21E4875E}" type="slidenum">
              <a:rPr lang="en-US" smtClean="0"/>
              <a:t>1</a:t>
            </a:fld>
            <a:endParaRPr lang="en-US"/>
          </a:p>
        </p:txBody>
      </p:sp>
    </p:spTree>
    <p:extLst>
      <p:ext uri="{BB962C8B-B14F-4D97-AF65-F5344CB8AC3E}">
        <p14:creationId xmlns:p14="http://schemas.microsoft.com/office/powerpoint/2010/main" val="250723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geospatial data source that could be linked to the JAS digitized tracts is landcover information contained in the NASS Cropland Data Layer (or CDL)</a:t>
            </a:r>
          </a:p>
          <a:p>
            <a:endParaRPr lang="en-US" sz="1400" dirty="0"/>
          </a:p>
          <a:p>
            <a:r>
              <a:rPr lang="en-US" sz="1400" dirty="0"/>
              <a:t>The CDL is an annually produced “raster” dataset, where each of its 30m x 30m pixels is classified as some landcover type such as corn (yellow) soybeans (green), or other non-cropland types such as forest or shrubland.</a:t>
            </a:r>
          </a:p>
          <a:p>
            <a:endParaRPr lang="en-US" sz="1400" dirty="0"/>
          </a:p>
          <a:p>
            <a:r>
              <a:rPr lang="en-US" sz="1400" dirty="0"/>
              <a:t>It captures planted acres of over 100 crops and is freely available to the public for years 2003 to 2023.</a:t>
            </a:r>
          </a:p>
          <a:p>
            <a:endParaRPr lang="en-US" sz="1400" dirty="0"/>
          </a:p>
          <a:p>
            <a:r>
              <a:rPr lang="en-US" sz="1400" dirty="0"/>
              <a:t>The CDL has excellent applications in assessing locations and acreages of crops, but it is only available after the JAS data collection as well, since it is created based on a full year’s worth of satellite imagery of the landcover.</a:t>
            </a:r>
          </a:p>
          <a:p>
            <a:endParaRPr lang="en-US" dirty="0"/>
          </a:p>
        </p:txBody>
      </p:sp>
      <p:sp>
        <p:nvSpPr>
          <p:cNvPr id="4" name="Slide Number Placeholder 3"/>
          <p:cNvSpPr>
            <a:spLocks noGrp="1"/>
          </p:cNvSpPr>
          <p:nvPr>
            <p:ph type="sldNum" sz="quarter" idx="5"/>
          </p:nvPr>
        </p:nvSpPr>
        <p:spPr/>
        <p:txBody>
          <a:bodyPr/>
          <a:lstStyle/>
          <a:p>
            <a:fld id="{66D5FD21-CD26-4F84-9A18-49DDB5671E5A}" type="slidenum">
              <a:rPr lang="en-US" smtClean="0"/>
              <a:t>10</a:t>
            </a:fld>
            <a:endParaRPr lang="en-US"/>
          </a:p>
        </p:txBody>
      </p:sp>
    </p:spTree>
    <p:extLst>
      <p:ext uri="{BB962C8B-B14F-4D97-AF65-F5344CB8AC3E}">
        <p14:creationId xmlns:p14="http://schemas.microsoft.com/office/powerpoint/2010/main" val="163474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400" dirty="0"/>
              <a:t>In order to make CDL data useful for the JAS, NASS developed methods to predict the CDL data before the season begins. </a:t>
            </a:r>
          </a:p>
          <a:p>
            <a:pPr defTabSz="933237">
              <a:defRPr/>
            </a:pPr>
            <a:endParaRPr lang="en-US" sz="1400" dirty="0"/>
          </a:p>
          <a:p>
            <a:pPr defTabSz="933237">
              <a:defRPr/>
            </a:pPr>
            <a:r>
              <a:rPr lang="en-US" sz="1400" dirty="0"/>
              <a:t>We call the output of this effort the Predictive Cropland Data Layer, or PCDL.</a:t>
            </a:r>
          </a:p>
          <a:p>
            <a:pPr defTabSz="933237">
              <a:defRPr/>
            </a:pPr>
            <a:endParaRPr lang="en-US" sz="1400" dirty="0"/>
          </a:p>
          <a:p>
            <a:pPr defTabSz="933237">
              <a:defRPr/>
            </a:pPr>
            <a:r>
              <a:rPr lang="en-US" sz="1400" dirty="0"/>
              <a:t>Generally speaking, the PCDL approach is to turn rotational patterns observed in historical CDLs and FSA Crop Reporting Data to make probabilistic predictions about the current growing season.  </a:t>
            </a:r>
          </a:p>
          <a:p>
            <a:pPr defTabSz="933237">
              <a:defRPr/>
            </a:pPr>
            <a:endParaRPr lang="en-US" sz="1400" dirty="0"/>
          </a:p>
          <a:p>
            <a:endParaRPr lang="en-US" dirty="0"/>
          </a:p>
        </p:txBody>
      </p:sp>
      <p:sp>
        <p:nvSpPr>
          <p:cNvPr id="4" name="Slide Number Placeholder 3"/>
          <p:cNvSpPr>
            <a:spLocks noGrp="1"/>
          </p:cNvSpPr>
          <p:nvPr>
            <p:ph type="sldNum" sz="quarter" idx="5"/>
          </p:nvPr>
        </p:nvSpPr>
        <p:spPr/>
        <p:txBody>
          <a:bodyPr/>
          <a:lstStyle/>
          <a:p>
            <a:fld id="{66D5FD21-CD26-4F84-9A18-49DDB5671E5A}" type="slidenum">
              <a:rPr lang="en-US" smtClean="0"/>
              <a:t>11</a:t>
            </a:fld>
            <a:endParaRPr lang="en-US"/>
          </a:p>
        </p:txBody>
      </p:sp>
    </p:spTree>
    <p:extLst>
      <p:ext uri="{BB962C8B-B14F-4D97-AF65-F5344CB8AC3E}">
        <p14:creationId xmlns:p14="http://schemas.microsoft.com/office/powerpoint/2010/main" val="88927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400" dirty="0"/>
              <a:t>The model for the PCDL is based on the Markov chains that account for the observed crops in the past p (5) years. </a:t>
            </a:r>
          </a:p>
          <a:p>
            <a:pPr defTabSz="933237">
              <a:defRPr/>
            </a:pPr>
            <a:endParaRPr lang="en-US" sz="1400" dirty="0"/>
          </a:p>
          <a:p>
            <a:pPr defTabSz="933237">
              <a:defRPr/>
            </a:pPr>
            <a:r>
              <a:rPr lang="en-US" sz="1400" dirty="0"/>
              <a:t>In this approach, predictions are made at the pixel level. </a:t>
            </a:r>
          </a:p>
          <a:p>
            <a:pPr defTabSz="933237">
              <a:defRPr/>
            </a:pPr>
            <a:endParaRPr lang="en-US" sz="1400" dirty="0"/>
          </a:p>
          <a:p>
            <a:pPr defTabSz="933237">
              <a:defRPr/>
            </a:pPr>
            <a:r>
              <a:rPr lang="en-US" sz="1400" dirty="0"/>
              <a:t>Markov chains are traditionally modelled with transition probabilities (such as those provided in this formula). However, the number of parameters required to model longer sequences of data increases exponentially. Given that predictions are made at the pixel level, this is an issue here. Therefore, Deep Neural Networks were explored to reduce the number of parameters without sacrificing the predictive accuracy of the model.</a:t>
            </a:r>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12</a:t>
            </a:fld>
            <a:endParaRPr lang="en-US"/>
          </a:p>
        </p:txBody>
      </p:sp>
    </p:spTree>
    <p:extLst>
      <p:ext uri="{BB962C8B-B14F-4D97-AF65-F5344CB8AC3E}">
        <p14:creationId xmlns:p14="http://schemas.microsoft.com/office/powerpoint/2010/main" val="272383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Another source of Geospatial data that can be tied to the JAS digitized tracts are Crop Sequence Boundaries, or CSBs</a:t>
            </a:r>
          </a:p>
          <a:p>
            <a:endParaRPr lang="en-US" sz="1600" dirty="0"/>
          </a:p>
          <a:p>
            <a:r>
              <a:rPr lang="en-US" sz="1600" dirty="0"/>
              <a:t>CSBs are Vector-based geospatial data developed by NASS and the USDA’s Economic Research Service </a:t>
            </a:r>
            <a:r>
              <a:rPr lang="en-US" sz="1600"/>
              <a:t>that are freely </a:t>
            </a:r>
            <a:r>
              <a:rPr lang="en-US" sz="1600" dirty="0"/>
              <a:t>available to the public.</a:t>
            </a:r>
          </a:p>
          <a:p>
            <a:endParaRPr lang="en-US" sz="1600" dirty="0"/>
          </a:p>
          <a:p>
            <a:r>
              <a:rPr lang="en-US" sz="1600" dirty="0"/>
              <a:t>They are fully synthetic representation of agricultural fields, their acreage, and crop rotation history and are derived from historical CDLs and road/rail networks over a set timeframe</a:t>
            </a:r>
          </a:p>
          <a:p>
            <a:endParaRPr lang="en-US" sz="1600" dirty="0"/>
          </a:p>
          <a:p>
            <a:r>
              <a:rPr lang="en-US" sz="1600" dirty="0"/>
              <a:t>Unlike pixels, which are each 30mx30m (about the size of a baseball diamond), CSBs are polygons the size of fields themselves. This format has two benefits in terms of predictive modeling:</a:t>
            </a:r>
          </a:p>
          <a:p>
            <a:pPr marL="174982" indent="-174982">
              <a:buFont typeface="Arial" panose="020B0604020202020204" pitchFamily="34" charset="0"/>
              <a:buChar char="•"/>
            </a:pPr>
            <a:r>
              <a:rPr lang="en-US" sz="1600" dirty="0"/>
              <a:t>1) as opposed to billions of pixels, there are only millions of polygons: this represents a significant data reduction</a:t>
            </a:r>
          </a:p>
          <a:p>
            <a:pPr marL="174982" indent="-174982">
              <a:buFont typeface="Arial" panose="020B0604020202020204" pitchFamily="34" charset="0"/>
              <a:buChar char="•"/>
            </a:pPr>
            <a:r>
              <a:rPr lang="en-US" sz="1600" dirty="0"/>
              <a:t>2) shapefile polygons can easily contain rich attribute tables, providing a diverse set covariates to use for predictions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001F1B-5185-49E6-8BFA-B2B9B8CA526C}" type="slidenum">
              <a:rPr lang="en-US" smtClean="0"/>
              <a:t>13</a:t>
            </a:fld>
            <a:endParaRPr lang="en-US"/>
          </a:p>
        </p:txBody>
      </p:sp>
    </p:spTree>
    <p:extLst>
      <p:ext uri="{BB962C8B-B14F-4D97-AF65-F5344CB8AC3E}">
        <p14:creationId xmlns:p14="http://schemas.microsoft.com/office/powerpoint/2010/main" val="55520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Researchers at NASS developed an approach to predicting crop types at the CSB level using 8 years of planting history. </a:t>
            </a:r>
          </a:p>
          <a:p>
            <a:endParaRPr lang="en-US" sz="1600" dirty="0"/>
          </a:p>
          <a:p>
            <a:r>
              <a:rPr lang="en-US" sz="1600" dirty="0"/>
              <a:t>Ultimately, a </a:t>
            </a:r>
            <a:r>
              <a:rPr lang="en-US" sz="1600" dirty="0" err="1"/>
              <a:t>LightGBM</a:t>
            </a:r>
            <a:r>
              <a:rPr lang="en-US" sz="1600" dirty="0"/>
              <a:t> machine learning model was selected for this process due to historical performance, as well as the fact that gradient boosting algorithms tend to perform well for tabular data. Additionally, it is easy for </a:t>
            </a:r>
            <a:r>
              <a:rPr lang="en-US" sz="1600" dirty="0" err="1"/>
              <a:t>LightGBM</a:t>
            </a:r>
            <a:r>
              <a:rPr lang="en-US" sz="1600" dirty="0"/>
              <a:t> models to handle the categorical features of the CSB (crop type)</a:t>
            </a:r>
          </a:p>
          <a:p>
            <a:endParaRPr lang="en-US" sz="1600" dirty="0"/>
          </a:p>
          <a:p>
            <a:r>
              <a:rPr lang="en-US" sz="1600" dirty="0"/>
              <a:t>Once predictions are made, the CSB level predictions, or PCSBs can be spatially joined to the JAS digitized tracts for the purpose of imputation</a:t>
            </a:r>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14</a:t>
            </a:fld>
            <a:endParaRPr lang="en-US"/>
          </a:p>
        </p:txBody>
      </p:sp>
    </p:spTree>
    <p:extLst>
      <p:ext uri="{BB962C8B-B14F-4D97-AF65-F5344CB8AC3E}">
        <p14:creationId xmlns:p14="http://schemas.microsoft.com/office/powerpoint/2010/main" val="426551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we’ve looked at two ways to make field-level predictions of crop types and acreages, the PCDL and the PCSB, each of which can be linked to the JAS target records spatially through use of digitized tracts.</a:t>
            </a:r>
          </a:p>
          <a:p>
            <a:endParaRPr lang="en-US" sz="1600" b="1" dirty="0"/>
          </a:p>
          <a:p>
            <a:r>
              <a:rPr lang="en-US" sz="1600" b="0" dirty="0"/>
              <a:t>We summarized both types of predictions at the JAS tract level and they demonstrated similar overall performance, but the predictions were different between the two methods for many individual tracts.</a:t>
            </a:r>
          </a:p>
          <a:p>
            <a:endParaRPr lang="en-US" sz="1600" b="0" dirty="0"/>
          </a:p>
          <a:p>
            <a:r>
              <a:rPr lang="en-US" sz="1600" b="0" dirty="0"/>
              <a:t>So, how should we select predictions for the tracts?  And, which tracts have a predictions reliable enough to utilize those predictions as imputed values?</a:t>
            </a:r>
          </a:p>
          <a:p>
            <a:pPr algn="ctr"/>
            <a:endParaRPr lang="en-US" sz="1600" b="1" dirty="0"/>
          </a:p>
          <a:p>
            <a:endParaRPr lang="en-US" sz="1600" dirty="0"/>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15</a:t>
            </a:fld>
            <a:endParaRPr lang="en-US"/>
          </a:p>
        </p:txBody>
      </p:sp>
    </p:spTree>
    <p:extLst>
      <p:ext uri="{BB962C8B-B14F-4D97-AF65-F5344CB8AC3E}">
        <p14:creationId xmlns:p14="http://schemas.microsoft.com/office/powerpoint/2010/main" val="402700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Though each model has strengths and weaknesses, we discovered that a high level of agreement between the two models could be useful as an indicator of reliability of predictions themselves. </a:t>
            </a:r>
          </a:p>
          <a:p>
            <a:endParaRPr lang="en-US" sz="1600" dirty="0"/>
          </a:p>
          <a:p>
            <a:r>
              <a:rPr lang="en-US" sz="1600" dirty="0"/>
              <a:t>In the tables, you see a snippets of analysis done for Corn, Soybean, and Non-Ag landcover for 2022.</a:t>
            </a:r>
          </a:p>
          <a:p>
            <a:endParaRPr lang="en-US" sz="1600" dirty="0"/>
          </a:p>
          <a:p>
            <a:r>
              <a:rPr lang="en-US" sz="1600" dirty="0"/>
              <a:t>Essentially, overall analysis showed that if the predicted crop types and acreages were similar between the PCDL and PCSB predictions, then those predictions were more reliable.  Then, the tract should be imputed and the average of the two predictions is used.</a:t>
            </a:r>
          </a:p>
          <a:p>
            <a:endParaRPr lang="en-US" dirty="0"/>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16</a:t>
            </a:fld>
            <a:endParaRPr lang="en-US"/>
          </a:p>
        </p:txBody>
      </p:sp>
    </p:spTree>
    <p:extLst>
      <p:ext uri="{BB962C8B-B14F-4D97-AF65-F5344CB8AC3E}">
        <p14:creationId xmlns:p14="http://schemas.microsoft.com/office/powerpoint/2010/main" val="419472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an automatic imputation method selected, averaging the PCDL and PCSB predictions, a retrospective study was conducted using historical data.</a:t>
            </a:r>
          </a:p>
          <a:p>
            <a:endParaRPr lang="en-US" dirty="0">
              <a:cs typeface="Calibri"/>
            </a:endParaRPr>
          </a:p>
          <a:p>
            <a:r>
              <a:rPr lang="en-US" dirty="0">
                <a:cs typeface="Calibri"/>
              </a:rPr>
              <a:t>We wanted to answer the 3 questions you see here:</a:t>
            </a:r>
          </a:p>
          <a:p>
            <a:endParaRPr lang="en-US" dirty="0">
              <a:cs typeface="Calibri"/>
            </a:endParaRPr>
          </a:p>
          <a:p>
            <a:pPr marL="228600" indent="-228600">
              <a:buAutoNum type="arabicParenR"/>
            </a:pPr>
            <a:r>
              <a:rPr lang="en-US" dirty="0">
                <a:cs typeface="Calibri"/>
              </a:rPr>
              <a:t>Could model agreement between PCDL and PCSB tract predictions be useful to select tracts for automatic imputation?</a:t>
            </a:r>
          </a:p>
          <a:p>
            <a:pPr marL="228600" indent="-228600">
              <a:buAutoNum type="arabicParenR"/>
            </a:pPr>
            <a:r>
              <a:rPr lang="en-US" dirty="0">
                <a:cs typeface="Calibri"/>
              </a:rPr>
              <a:t>If the automatically imputed corn acreage was used, are the resulting state estimates affected?</a:t>
            </a:r>
          </a:p>
          <a:p>
            <a:pPr marL="228600" indent="-228600">
              <a:buAutoNum type="arabicParenR"/>
            </a:pPr>
            <a:r>
              <a:rPr lang="en-US" dirty="0">
                <a:cs typeface="Calibri"/>
              </a:rPr>
              <a:t>Using FSA data as a gold standard to assess, does using automatically imputed values impact tract level corn acreage accuracy?</a:t>
            </a:r>
          </a:p>
        </p:txBody>
      </p:sp>
      <p:sp>
        <p:nvSpPr>
          <p:cNvPr id="4" name="Slide Number Placeholder 3"/>
          <p:cNvSpPr>
            <a:spLocks noGrp="1"/>
          </p:cNvSpPr>
          <p:nvPr>
            <p:ph type="sldNum" sz="quarter" idx="5"/>
          </p:nvPr>
        </p:nvSpPr>
        <p:spPr/>
        <p:txBody>
          <a:bodyPr/>
          <a:lstStyle/>
          <a:p>
            <a:fld id="{66D5FD21-CD26-4F84-9A18-49DDB5671E5A}" type="slidenum">
              <a:rPr lang="en-US" smtClean="0"/>
              <a:t>17</a:t>
            </a:fld>
            <a:endParaRPr lang="en-US"/>
          </a:p>
        </p:txBody>
      </p:sp>
    </p:spTree>
    <p:extLst>
      <p:ext uri="{BB962C8B-B14F-4D97-AF65-F5344CB8AC3E}">
        <p14:creationId xmlns:p14="http://schemas.microsoft.com/office/powerpoint/2010/main" val="316443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 demonstrates how we used model agreement between the PCDL and the PCSB to  set an optimal threshold for tracts to be imputed by maximizing the number of tracts that can be reliably predicted while minimizing error to acceptable levels. </a:t>
            </a:r>
          </a:p>
          <a:p>
            <a:endParaRPr lang="en-US" dirty="0">
              <a:cs typeface="Calibri"/>
            </a:endParaRPr>
          </a:p>
          <a:p>
            <a:r>
              <a:rPr lang="en-US" dirty="0">
                <a:cs typeface="Calibri"/>
              </a:rPr>
              <a:t>The red and blue lines on the graph represent the Mean Absolute Error , or (MAE) relative to ground truth for automatic imputation values and JAS reported data, respectively.</a:t>
            </a:r>
          </a:p>
          <a:p>
            <a:endParaRPr lang="en-US" dirty="0">
              <a:cs typeface="Calibri"/>
            </a:endParaRPr>
          </a:p>
          <a:p>
            <a:r>
              <a:rPr lang="en-US" dirty="0">
                <a:cs typeface="Calibri"/>
              </a:rPr>
              <a:t>As the difference between the PCDL and PCSB predictions decreases (moving right across the x axis), the Mean Absolute Error of both the imputed values and JAS reported data decreases (as seen in the y axis labels on the left).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zone of acceptability is where the red line is below the blue line, that is: where the automatically imputed values have lower error than the survey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tracts of land in the zone of acceptability would be pushed forward for automatic imputation if they contain missing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cs typeface="Calibri"/>
            </a:endParaRPr>
          </a:p>
          <a:p>
            <a:r>
              <a:rPr lang="en-US" dirty="0">
                <a:cs typeface="Calibri"/>
              </a:rPr>
              <a:t>The trade-off is in the number of tracts that can be imputed, represented by the black line and the y axis labels on the right. As the imputed values become more favorable, the number of tracts that can be imputed declines.</a:t>
            </a:r>
          </a:p>
          <a:p>
            <a:endParaRPr lang="en-US" dirty="0">
              <a:cs typeface="Calibri"/>
            </a:endParaRPr>
          </a:p>
        </p:txBody>
      </p:sp>
      <p:sp>
        <p:nvSpPr>
          <p:cNvPr id="4" name="Slide Number Placeholder 3"/>
          <p:cNvSpPr>
            <a:spLocks noGrp="1"/>
          </p:cNvSpPr>
          <p:nvPr>
            <p:ph type="sldNum" sz="quarter" idx="5"/>
          </p:nvPr>
        </p:nvSpPr>
        <p:spPr/>
        <p:txBody>
          <a:bodyPr/>
          <a:lstStyle/>
          <a:p>
            <a:fld id="{66D5FD21-CD26-4F84-9A18-49DDB5671E5A}" type="slidenum">
              <a:rPr lang="en-US" smtClean="0"/>
              <a:t>18</a:t>
            </a:fld>
            <a:endParaRPr lang="en-US" dirty="0"/>
          </a:p>
        </p:txBody>
      </p:sp>
    </p:spTree>
    <p:extLst>
      <p:ext uri="{BB962C8B-B14F-4D97-AF65-F5344CB8AC3E}">
        <p14:creationId xmlns:p14="http://schemas.microsoft.com/office/powerpoint/2010/main" val="33749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multiple historic scenarios were assessed in terms of using this model agreement approach to make tract level predictions, all with similar results. For the remainder of this presentation, we will focus on 2022 data. </a:t>
            </a:r>
          </a:p>
          <a:p>
            <a:endParaRPr lang="en-US" dirty="0"/>
          </a:p>
          <a:p>
            <a:r>
              <a:rPr lang="en-US" dirty="0"/>
              <a:t>In order to assess data quality, Post-season FSA signup data was used as ground truth. The farmer reported crop acreage from the FSA administrative registers were spatially linked to the digitized tracts for comparison</a:t>
            </a:r>
          </a:p>
          <a:p>
            <a:endParaRPr lang="en-US" dirty="0"/>
          </a:p>
          <a:p>
            <a:r>
              <a:rPr lang="en-US" dirty="0"/>
              <a:t>The graph here is used to illustrate the spatial distribution of automatic predictions that were selected via the model agreement process for corn acreage. In this case, over 7,000 tracts, representing about ¼ of the 2022 in-scope JAS sample was able to be automatically imputed.</a:t>
            </a:r>
          </a:p>
        </p:txBody>
      </p:sp>
      <p:sp>
        <p:nvSpPr>
          <p:cNvPr id="4" name="Slide Number Placeholder 3"/>
          <p:cNvSpPr>
            <a:spLocks noGrp="1"/>
          </p:cNvSpPr>
          <p:nvPr>
            <p:ph type="sldNum" sz="quarter" idx="5"/>
          </p:nvPr>
        </p:nvSpPr>
        <p:spPr/>
        <p:txBody>
          <a:bodyPr/>
          <a:lstStyle/>
          <a:p>
            <a:fld id="{DC32C98B-F8AF-4147-8655-9EED21E4875E}" type="slidenum">
              <a:rPr lang="en-US" smtClean="0"/>
              <a:t>19</a:t>
            </a:fld>
            <a:endParaRPr lang="en-US"/>
          </a:p>
        </p:txBody>
      </p:sp>
    </p:spTree>
    <p:extLst>
      <p:ext uri="{BB962C8B-B14F-4D97-AF65-F5344CB8AC3E}">
        <p14:creationId xmlns:p14="http://schemas.microsoft.com/office/powerpoint/2010/main" val="310854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National Agricultural Statistics Service, or NASS, is the statistical arm of the USDA.  One of the hundreds of surveys we conduct is the June Area Survey, or JAS.</a:t>
            </a:r>
          </a:p>
          <a:p>
            <a:endParaRPr lang="en-US" sz="1600" dirty="0"/>
          </a:p>
          <a:p>
            <a:r>
              <a:rPr lang="en-US" sz="1600" dirty="0"/>
              <a:t>The JAS is NASS’s largest annual survey in terms of scope and cost, and it historically has relied on in-person interviewing.  </a:t>
            </a:r>
          </a:p>
          <a:p>
            <a:endParaRPr lang="en-US" sz="1600" dirty="0"/>
          </a:p>
          <a:p>
            <a:r>
              <a:rPr lang="en-US" sz="1600" dirty="0"/>
              <a:t>It is conducted in June has multiple important uses including: an annual measure for number of farms and land in farms in the U.S., direct estimates of large crop commodities, and measuring the incompleteness of the NASS List Frame.</a:t>
            </a:r>
          </a:p>
          <a:p>
            <a:endParaRPr lang="en-US" dirty="0"/>
          </a:p>
        </p:txBody>
      </p:sp>
      <p:sp>
        <p:nvSpPr>
          <p:cNvPr id="4" name="Slide Number Placeholder 3"/>
          <p:cNvSpPr>
            <a:spLocks noGrp="1"/>
          </p:cNvSpPr>
          <p:nvPr>
            <p:ph type="sldNum" sz="quarter" idx="5"/>
          </p:nvPr>
        </p:nvSpPr>
        <p:spPr/>
        <p:txBody>
          <a:bodyPr/>
          <a:lstStyle/>
          <a:p>
            <a:fld id="{DD5DF27D-094D-43EF-9009-97F0809E9CEA}" type="slidenum">
              <a:rPr lang="en-US" smtClean="0"/>
              <a:t>2</a:t>
            </a:fld>
            <a:endParaRPr lang="en-US" dirty="0"/>
          </a:p>
        </p:txBody>
      </p:sp>
    </p:spTree>
    <p:extLst>
      <p:ext uri="{BB962C8B-B14F-4D97-AF65-F5344CB8AC3E}">
        <p14:creationId xmlns:p14="http://schemas.microsoft.com/office/powerpoint/2010/main" val="2788558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For the assessment of the impact to state estimates, all data in 2022, where the prediction reliability threshold was met, was replaced with the automatically imputed values, and resulting state estimates for corn acreage were compared to original corn estimate. </a:t>
            </a:r>
          </a:p>
          <a:p>
            <a:pPr defTabSz="933237">
              <a:defRPr/>
            </a:pPr>
            <a:endParaRPr lang="en-US" dirty="0"/>
          </a:p>
          <a:p>
            <a:pPr defTabSz="933237">
              <a:defRPr/>
            </a:pPr>
            <a:r>
              <a:rPr lang="en-US" dirty="0"/>
              <a:t>The graph on the left illustrates the relationship of the state acreage estimates for corn between the original corn acreage estimate (no automatic imputation) and acreage estimates with our proposed automatic imputation.   Here, we see that for corn, very little impact was observed in terms of the state estimated acres.</a:t>
            </a:r>
          </a:p>
          <a:p>
            <a:pPr defTabSz="933237">
              <a:defRPr/>
            </a:pPr>
            <a:endParaRPr lang="en-US"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dirty="0"/>
              <a:t>In the table on the right, you will find the allocation of tracts across the 10 states with the highest counts of imputed data in each state.</a:t>
            </a:r>
          </a:p>
          <a:p>
            <a:pPr defTabSz="933237">
              <a:defRPr/>
            </a:pPr>
            <a:endParaRPr lang="en-US" dirty="0"/>
          </a:p>
          <a:p>
            <a:pPr defTabSz="933237">
              <a:defRPr/>
            </a:pPr>
            <a:r>
              <a:rPr lang="en-US" dirty="0"/>
              <a:t>When we put the information in both artifacts on this slide together, we can see that for some states such as Illinois, as much as half the state sample could be automatically imputed with little change to the state acreage estimates.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20</a:t>
            </a:fld>
            <a:endParaRPr lang="en-US"/>
          </a:p>
        </p:txBody>
      </p:sp>
    </p:spTree>
    <p:extLst>
      <p:ext uri="{BB962C8B-B14F-4D97-AF65-F5344CB8AC3E}">
        <p14:creationId xmlns:p14="http://schemas.microsoft.com/office/powerpoint/2010/main" val="3615364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quality measure used at NASS for assessing estimates are coefficients of variation, or CVs. Here, we look at how CVs for state corn acreage estimates would have been impacted if we replaced corn acreage data with automatically imputed values where available (those 7,378 tracts).</a:t>
            </a:r>
          </a:p>
          <a:p>
            <a:endParaRPr lang="en-US" dirty="0"/>
          </a:p>
          <a:p>
            <a:r>
              <a:rPr lang="en-US" dirty="0"/>
              <a:t>Each bar represents the percent change in CV for the state corn acreage estimate using the automatically imputed values relative to the original corn acreage estimate.</a:t>
            </a:r>
          </a:p>
          <a:p>
            <a:endParaRPr lang="en-US" dirty="0"/>
          </a:p>
          <a:p>
            <a:r>
              <a:rPr lang="en-US" dirty="0"/>
              <a:t>The blue bars represent states in what we call the speculative or “spec” region.  The “spec” region for corn represents the majority of the corn acreage in the country.  They are sorted to be on the left part of the chart. These CVs are very minimally impacted.</a:t>
            </a:r>
          </a:p>
          <a:p>
            <a:endParaRPr lang="en-US" dirty="0"/>
          </a:p>
          <a:p>
            <a:r>
              <a:rPr lang="en-US" dirty="0"/>
              <a:t>The green bars represent states not in the speculative region, or “</a:t>
            </a:r>
            <a:r>
              <a:rPr lang="en-US" dirty="0" err="1"/>
              <a:t>nonspec</a:t>
            </a:r>
            <a:r>
              <a:rPr lang="en-US" dirty="0"/>
              <a:t>”.   Overall, these are also not significantly impacted except for a few outliers.  These states tend to have smaller sample sizes and corn acreage estimates that are not published at the state level.</a:t>
            </a:r>
          </a:p>
        </p:txBody>
      </p:sp>
      <p:sp>
        <p:nvSpPr>
          <p:cNvPr id="4" name="Slide Number Placeholder 3"/>
          <p:cNvSpPr>
            <a:spLocks noGrp="1"/>
          </p:cNvSpPr>
          <p:nvPr>
            <p:ph type="sldNum" sz="quarter" idx="5"/>
          </p:nvPr>
        </p:nvSpPr>
        <p:spPr/>
        <p:txBody>
          <a:bodyPr/>
          <a:lstStyle/>
          <a:p>
            <a:fld id="{DC32C98B-F8AF-4147-8655-9EED21E4875E}" type="slidenum">
              <a:rPr lang="en-US" smtClean="0"/>
              <a:t>21</a:t>
            </a:fld>
            <a:endParaRPr lang="en-US"/>
          </a:p>
        </p:txBody>
      </p:sp>
    </p:spTree>
    <p:extLst>
      <p:ext uri="{BB962C8B-B14F-4D97-AF65-F5344CB8AC3E}">
        <p14:creationId xmlns:p14="http://schemas.microsoft.com/office/powerpoint/2010/main" val="420489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assess tract level error using FSA Data as ground truth and comparing it to the JAS tract data for corn acreage.</a:t>
            </a:r>
          </a:p>
          <a:p>
            <a:endParaRPr lang="en-US" dirty="0"/>
          </a:p>
          <a:p>
            <a:r>
              <a:rPr lang="en-US" dirty="0"/>
              <a:t>Error between JAS and FSA data is measured in Root Mean Square Error, Mean Absolute Error and R^2.</a:t>
            </a:r>
          </a:p>
          <a:p>
            <a:endParaRPr lang="en-US" dirty="0"/>
          </a:p>
          <a:p>
            <a:r>
              <a:rPr lang="en-US" dirty="0"/>
              <a:t>We then break it out, comparing the error rates for the original survey data to error rates for data which contain automatic imputation.</a:t>
            </a:r>
          </a:p>
          <a:p>
            <a:endParaRPr lang="en-US" dirty="0"/>
          </a:p>
          <a:p>
            <a:r>
              <a:rPr lang="en-US" dirty="0"/>
              <a:t>When looking at the full data, the dataset that contains automatic imputed values had lower error and higher R2 for corn acreage</a:t>
            </a:r>
          </a:p>
          <a:p>
            <a:endParaRPr lang="en-US" dirty="0"/>
          </a:p>
          <a:p>
            <a:r>
              <a:rPr lang="en-US" dirty="0"/>
              <a:t>However, if we look at data where there were reported responses, the reported survey data performed similarly to the data containing automatic imputed values.</a:t>
            </a:r>
          </a:p>
          <a:p>
            <a:endParaRPr lang="en-US" dirty="0"/>
          </a:p>
          <a:p>
            <a:r>
              <a:rPr lang="en-US" dirty="0"/>
              <a:t>Most importantly, if we only look at data that was imputed in some way, the data containing automatic imputed values outperformed the manually imputed survey data for all error measures.</a:t>
            </a:r>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22</a:t>
            </a:fld>
            <a:endParaRPr lang="en-US"/>
          </a:p>
        </p:txBody>
      </p:sp>
    </p:spTree>
    <p:extLst>
      <p:ext uri="{BB962C8B-B14F-4D97-AF65-F5344CB8AC3E}">
        <p14:creationId xmlns:p14="http://schemas.microsoft.com/office/powerpoint/2010/main" val="147179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584825" cy="4218226"/>
          </a:xfrm>
        </p:spPr>
        <p:txBody>
          <a:bodyPr/>
          <a:lstStyle/>
          <a:p>
            <a:pPr defTabSz="933237">
              <a:defRPr/>
            </a:pPr>
            <a:r>
              <a:rPr lang="en-US" dirty="0"/>
              <a:t>In conclusion</a:t>
            </a:r>
          </a:p>
          <a:p>
            <a:pPr defTabSz="933237">
              <a:defRPr/>
            </a:pPr>
            <a:endParaRPr lang="en-US" dirty="0"/>
          </a:p>
          <a:p>
            <a:pPr>
              <a:spcAft>
                <a:spcPts val="1200"/>
              </a:spcAft>
            </a:pPr>
            <a:r>
              <a:rPr lang="en-US" sz="1200" dirty="0"/>
              <a:t>Predictive cropland data has promise for use in automatically imputing planted corn acreage reports in the JAS</a:t>
            </a:r>
          </a:p>
          <a:p>
            <a:pPr>
              <a:spcAft>
                <a:spcPts val="1200"/>
              </a:spcAft>
            </a:pPr>
            <a:endParaRPr lang="en-US" sz="1200" dirty="0"/>
          </a:p>
          <a:p>
            <a:pPr>
              <a:spcAft>
                <a:spcPts val="1200"/>
              </a:spcAft>
            </a:pPr>
            <a:r>
              <a:rPr lang="en-US" sz="1200" dirty="0"/>
              <a:t>Model agreement between PCDL and PCSB predictions is a useful indicator of reliable predictions</a:t>
            </a:r>
          </a:p>
          <a:p>
            <a:pPr>
              <a:spcAft>
                <a:spcPts val="1200"/>
              </a:spcAft>
            </a:pPr>
            <a:endParaRPr lang="en-US" sz="1200" dirty="0"/>
          </a:p>
          <a:p>
            <a:pPr>
              <a:spcAft>
                <a:spcPts val="1200"/>
              </a:spcAft>
            </a:pPr>
            <a:r>
              <a:rPr lang="en-US" sz="1200" dirty="0"/>
              <a:t>Optimizing error reduction using historic FSA data is useful for selecting tracts to impute</a:t>
            </a:r>
          </a:p>
          <a:p>
            <a:pPr>
              <a:spcAft>
                <a:spcPts val="1200"/>
              </a:spcAft>
            </a:pPr>
            <a:endParaRPr lang="en-US" sz="1200" dirty="0"/>
          </a:p>
          <a:p>
            <a:pPr>
              <a:spcAft>
                <a:spcPts val="1200"/>
              </a:spcAft>
            </a:pPr>
            <a:r>
              <a:rPr lang="en-US" sz="1200" dirty="0"/>
              <a:t>We showed results for corn acreage, but this full study focused on corn/soybean/non-ag tracts.  But automatic imputation is most useful if the complete tract can be imputed.  So, work is underway to include more land-cover types</a:t>
            </a:r>
          </a:p>
          <a:p>
            <a:pPr>
              <a:spcAft>
                <a:spcPts val="1200"/>
              </a:spcAft>
            </a:pPr>
            <a:endParaRPr lang="en-US" sz="1200" dirty="0"/>
          </a:p>
          <a:p>
            <a:pPr>
              <a:spcAft>
                <a:spcPts val="1200"/>
              </a:spcAft>
            </a:pPr>
            <a:r>
              <a:rPr lang="en-US" sz="1200" dirty="0"/>
              <a:t>A pilot of the method in this paper was implemented for the 2024 JAS survey cycle and we look forward to sharing results of the implementation next year!</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23</a:t>
            </a:fld>
            <a:endParaRPr lang="en-US"/>
          </a:p>
        </p:txBody>
      </p:sp>
    </p:spTree>
    <p:extLst>
      <p:ext uri="{BB962C8B-B14F-4D97-AF65-F5344CB8AC3E}">
        <p14:creationId xmlns:p14="http://schemas.microsoft.com/office/powerpoint/2010/main" val="195127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With that, I’ll leave you with the lead author’s contact information and a big thank you for listening. </a:t>
            </a:r>
          </a:p>
        </p:txBody>
      </p:sp>
      <p:sp>
        <p:nvSpPr>
          <p:cNvPr id="4" name="Slide Number Placeholder 3"/>
          <p:cNvSpPr>
            <a:spLocks noGrp="1"/>
          </p:cNvSpPr>
          <p:nvPr>
            <p:ph type="sldNum" sz="quarter" idx="5"/>
          </p:nvPr>
        </p:nvSpPr>
        <p:spPr/>
        <p:txBody>
          <a:bodyPr/>
          <a:lstStyle/>
          <a:p>
            <a:fld id="{DC32C98B-F8AF-4147-8655-9EED21E4875E}" type="slidenum">
              <a:rPr lang="en-US" smtClean="0"/>
              <a:t>24</a:t>
            </a:fld>
            <a:endParaRPr lang="en-US"/>
          </a:p>
        </p:txBody>
      </p:sp>
    </p:spTree>
    <p:extLst>
      <p:ext uri="{BB962C8B-B14F-4D97-AF65-F5344CB8AC3E}">
        <p14:creationId xmlns:p14="http://schemas.microsoft.com/office/powerpoint/2010/main" val="47219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defTabSz="933237">
              <a:defRPr/>
            </a:pPr>
            <a:r>
              <a:rPr lang="en-US" sz="1600" dirty="0"/>
              <a:t>The JAS is an area frame survey, where the sampled areas are composed of segments of land.</a:t>
            </a:r>
          </a:p>
          <a:p>
            <a:pPr defTabSz="933237">
              <a:defRPr/>
            </a:pPr>
            <a:endParaRPr lang="en-US" sz="1600" dirty="0"/>
          </a:p>
          <a:p>
            <a:pPr defTabSz="933237">
              <a:defRPr/>
            </a:pPr>
            <a:r>
              <a:rPr lang="en-US" sz="1600" dirty="0"/>
              <a:t>Each newly sampled segment is in-sample for 5 years. And each year about 20% of the sample segments rotate out and are replaced with new sampled segments.</a:t>
            </a:r>
          </a:p>
          <a:p>
            <a:pPr defTabSz="933237">
              <a:defRPr/>
            </a:pPr>
            <a:endParaRPr lang="en-US" sz="1600" dirty="0"/>
          </a:p>
          <a:p>
            <a:pPr defTabSz="933237">
              <a:defRPr/>
            </a:pPr>
            <a:endParaRPr lang="en-US" sz="1600" dirty="0"/>
          </a:p>
          <a:p>
            <a:pPr defTabSz="933237">
              <a:defRPr/>
            </a:pPr>
            <a:r>
              <a:rPr lang="en-US" sz="1600" dirty="0"/>
              <a:t>Each sampled segment is also further divided into tracts, representing unique operating arrangements (which may or may not be growing multiple commodities).   </a:t>
            </a:r>
          </a:p>
          <a:p>
            <a:pPr defTabSz="933237">
              <a:defRPr/>
            </a:pPr>
            <a:endParaRPr lang="en-US" sz="2400" dirty="0"/>
          </a:p>
        </p:txBody>
      </p:sp>
      <p:sp>
        <p:nvSpPr>
          <p:cNvPr id="4" name="Slide Number Placeholder 3"/>
          <p:cNvSpPr>
            <a:spLocks noGrp="1"/>
          </p:cNvSpPr>
          <p:nvPr>
            <p:ph type="sldNum" sz="quarter" idx="10"/>
          </p:nvPr>
        </p:nvSpPr>
        <p:spPr/>
        <p:txBody>
          <a:bodyPr/>
          <a:lstStyle/>
          <a:p>
            <a:fld id="{FDD61C13-3B5A-4A4B-B0F6-61BEA1EF12C9}" type="slidenum">
              <a:rPr lang="en-US" smtClean="0"/>
              <a:t>3</a:t>
            </a:fld>
            <a:endParaRPr lang="en-US" dirty="0"/>
          </a:p>
        </p:txBody>
      </p:sp>
    </p:spTree>
    <p:extLst>
      <p:ext uri="{BB962C8B-B14F-4D97-AF65-F5344CB8AC3E}">
        <p14:creationId xmlns:p14="http://schemas.microsoft.com/office/powerpoint/2010/main" val="408591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defTabSz="933237">
              <a:defRPr/>
            </a:pPr>
            <a:r>
              <a:rPr lang="en-US" sz="1400" dirty="0"/>
              <a:t>Nonresponse in the June Area Survey is particularly challenging, because the survey design requires complete data for all samples. Therefore, all tracts with nonresponse need to be imputed</a:t>
            </a:r>
          </a:p>
          <a:p>
            <a:pPr defTabSz="933237">
              <a:defRPr/>
            </a:pPr>
            <a:endParaRPr lang="en-US" sz="1400" dirty="0"/>
          </a:p>
          <a:p>
            <a:pPr defTabSz="933237">
              <a:defRPr/>
            </a:pPr>
            <a:r>
              <a:rPr lang="en-US" sz="1400" dirty="0"/>
              <a:t>Historically, imputation has been a manual process, drawing from a variety of auxiliary information sources, with regional approaches. The in-person interview data collection method allows for some field observation of tracts, and this along with previously reported data  or (PRD) can help complete the picture.</a:t>
            </a:r>
          </a:p>
          <a:p>
            <a:pPr defTabSz="933237">
              <a:defRPr/>
            </a:pPr>
            <a:endParaRPr lang="en-US" sz="1400" dirty="0"/>
          </a:p>
          <a:p>
            <a:pPr defTabSz="933237">
              <a:defRPr/>
            </a:pPr>
            <a:r>
              <a:rPr lang="en-US" sz="1400" dirty="0"/>
              <a:t>Even using PRD is a challenge since specific tracts of land do not typically match in a 1-to-1 way with list frame records, making it difficult to match the auxiliary information from other NASS surveys.</a:t>
            </a:r>
          </a:p>
          <a:p>
            <a:pPr defTabSz="933237">
              <a:defRPr/>
            </a:pPr>
            <a:endParaRPr lang="en-US" sz="2400" dirty="0"/>
          </a:p>
        </p:txBody>
      </p:sp>
      <p:sp>
        <p:nvSpPr>
          <p:cNvPr id="4" name="Slide Number Placeholder 3"/>
          <p:cNvSpPr>
            <a:spLocks noGrp="1"/>
          </p:cNvSpPr>
          <p:nvPr>
            <p:ph type="sldNum" sz="quarter" idx="10"/>
          </p:nvPr>
        </p:nvSpPr>
        <p:spPr/>
        <p:txBody>
          <a:bodyPr/>
          <a:lstStyle/>
          <a:p>
            <a:fld id="{FDD61C13-3B5A-4A4B-B0F6-61BEA1EF12C9}" type="slidenum">
              <a:rPr lang="en-US" smtClean="0"/>
              <a:t>4</a:t>
            </a:fld>
            <a:endParaRPr lang="en-US" dirty="0"/>
          </a:p>
        </p:txBody>
      </p:sp>
    </p:spTree>
    <p:extLst>
      <p:ext uri="{BB962C8B-B14F-4D97-AF65-F5344CB8AC3E}">
        <p14:creationId xmlns:p14="http://schemas.microsoft.com/office/powerpoint/2010/main" val="107163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dirty="0"/>
              <a:t>Not only is imputation challenging, but it is playing an increasingly prominent role as a source of data for the JAS. </a:t>
            </a:r>
          </a:p>
          <a:p>
            <a:pPr defTabSz="933237">
              <a:defRPr/>
            </a:pPr>
            <a:endParaRPr lang="en-US" sz="1800" dirty="0"/>
          </a:p>
          <a:p>
            <a:pPr defTabSz="933237">
              <a:defRPr/>
            </a:pPr>
            <a:r>
              <a:rPr lang="en-US" sz="1800" dirty="0"/>
              <a:t>As of COVID 19, imputation has increased. Even though a wide variety of data collection methods (including all telephone, more computerized mobile instruments, a blend of telephone and in-person interviews), have been used in the 2021, 2022, and 2023 survey cycles to mitigate the nonresponse, the higher imputation rate has remained constant.</a:t>
            </a:r>
          </a:p>
          <a:p>
            <a:endParaRPr lang="en-US" dirty="0"/>
          </a:p>
        </p:txBody>
      </p:sp>
      <p:sp>
        <p:nvSpPr>
          <p:cNvPr id="4" name="Slide Number Placeholder 3"/>
          <p:cNvSpPr>
            <a:spLocks noGrp="1"/>
          </p:cNvSpPr>
          <p:nvPr>
            <p:ph type="sldNum" sz="quarter" idx="5"/>
          </p:nvPr>
        </p:nvSpPr>
        <p:spPr/>
        <p:txBody>
          <a:bodyPr/>
          <a:lstStyle/>
          <a:p>
            <a:fld id="{DD5DF27D-094D-43EF-9009-97F0809E9CEA}" type="slidenum">
              <a:rPr lang="en-US" smtClean="0"/>
              <a:t>5</a:t>
            </a:fld>
            <a:endParaRPr lang="en-US" dirty="0"/>
          </a:p>
        </p:txBody>
      </p:sp>
    </p:spTree>
    <p:extLst>
      <p:ext uri="{BB962C8B-B14F-4D97-AF65-F5344CB8AC3E}">
        <p14:creationId xmlns:p14="http://schemas.microsoft.com/office/powerpoint/2010/main" val="324375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000" dirty="0"/>
              <a:t>This higher nonresponse poses a problem. </a:t>
            </a:r>
          </a:p>
          <a:p>
            <a:pPr defTabSz="933237">
              <a:defRPr/>
            </a:pPr>
            <a:endParaRPr lang="en-US" sz="2000" dirty="0"/>
          </a:p>
          <a:p>
            <a:pPr defTabSz="933237">
              <a:defRPr/>
            </a:pPr>
            <a:r>
              <a:rPr lang="en-US" sz="2000" dirty="0"/>
              <a:t>In this graph, you can see accuracy of reported data in blue versus imputed data in grey for classifying corn for a tract of land.  Data quality for manually imputed records has historically been lower than for full reports. </a:t>
            </a:r>
          </a:p>
          <a:p>
            <a:endParaRPr lang="en-US" dirty="0"/>
          </a:p>
        </p:txBody>
      </p:sp>
      <p:sp>
        <p:nvSpPr>
          <p:cNvPr id="4" name="Slide Number Placeholder 3"/>
          <p:cNvSpPr>
            <a:spLocks noGrp="1"/>
          </p:cNvSpPr>
          <p:nvPr>
            <p:ph type="sldNum" sz="quarter" idx="5"/>
          </p:nvPr>
        </p:nvSpPr>
        <p:spPr/>
        <p:txBody>
          <a:bodyPr/>
          <a:lstStyle/>
          <a:p>
            <a:fld id="{DD5DF27D-094D-43EF-9009-97F0809E9CEA}" type="slidenum">
              <a:rPr lang="en-US" smtClean="0"/>
              <a:t>6</a:t>
            </a:fld>
            <a:endParaRPr lang="en-US" dirty="0"/>
          </a:p>
        </p:txBody>
      </p:sp>
    </p:spTree>
    <p:extLst>
      <p:ext uri="{BB962C8B-B14F-4D97-AF65-F5344CB8AC3E}">
        <p14:creationId xmlns:p14="http://schemas.microsoft.com/office/powerpoint/2010/main" val="12479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3638"/>
            <a:ext cx="5584825" cy="3141662"/>
          </a:xfrm>
        </p:spPr>
      </p:sp>
      <p:sp>
        <p:nvSpPr>
          <p:cNvPr id="3" name="Notes Placeholder 2"/>
          <p:cNvSpPr>
            <a:spLocks noGrp="1"/>
          </p:cNvSpPr>
          <p:nvPr>
            <p:ph type="body" idx="1"/>
          </p:nvPr>
        </p:nvSpPr>
        <p:spPr/>
        <p:txBody>
          <a:bodyPr/>
          <a:lstStyle/>
          <a:p>
            <a:pPr defTabSz="933237">
              <a:defRPr/>
            </a:pPr>
            <a:r>
              <a:rPr lang="en-US" dirty="0"/>
              <a:t>In the past, imputation has been a costly manual process.  Replacing this process with a statistically defensible automated process will not only save time and money but also standardize methods used and allow for measuring error and imputation variance.</a:t>
            </a:r>
          </a:p>
          <a:p>
            <a:pPr defTabSz="933237">
              <a:defRPr/>
            </a:pPr>
            <a:endParaRPr lang="en-US" dirty="0"/>
          </a:p>
          <a:p>
            <a:pPr defTabSz="933237">
              <a:defRPr/>
            </a:pPr>
            <a:r>
              <a:rPr lang="en-US" dirty="0"/>
              <a:t>A challenge we have had is that information from other NASS surveys has limited benefit due to the challenge to match records to tracts, remember, these do not tend to be 1-1 matches.</a:t>
            </a:r>
          </a:p>
          <a:p>
            <a:pPr defTabSz="933237">
              <a:defRPr/>
            </a:pPr>
            <a:endParaRPr lang="en-US" dirty="0"/>
          </a:p>
          <a:p>
            <a:pPr defTabSz="933237">
              <a:defRPr/>
            </a:pPr>
            <a:r>
              <a:rPr lang="en-US" dirty="0"/>
              <a:t>But, can non-survey data sources be useful here?</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DC32C98B-F8AF-4147-8655-9EED21E4875E}" type="slidenum">
              <a:rPr lang="en-US" smtClean="0"/>
              <a:t>7</a:t>
            </a:fld>
            <a:endParaRPr lang="en-US"/>
          </a:p>
        </p:txBody>
      </p:sp>
    </p:spTree>
    <p:extLst>
      <p:ext uri="{BB962C8B-B14F-4D97-AF65-F5344CB8AC3E}">
        <p14:creationId xmlns:p14="http://schemas.microsoft.com/office/powerpoint/2010/main" val="148139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800" dirty="0"/>
              <a:t>Well, new data availability is bringing NASS closer to automating and standardizing imputation for the JAS tracts utilizing non-survey data</a:t>
            </a:r>
          </a:p>
          <a:p>
            <a:pPr defTabSz="933237">
              <a:defRPr/>
            </a:pPr>
            <a:endParaRPr lang="en-US" sz="1800" dirty="0"/>
          </a:p>
          <a:p>
            <a:pPr defTabSz="933237">
              <a:defRPr/>
            </a:pPr>
            <a:r>
              <a:rPr lang="en-US" sz="1800" dirty="0"/>
              <a:t>The key new source of information to advancing JAS imputation is the digitized tract dataset. </a:t>
            </a:r>
          </a:p>
          <a:p>
            <a:pPr defTabSz="933237">
              <a:defRPr/>
            </a:pPr>
            <a:endParaRPr lang="en-US" sz="1800" dirty="0"/>
          </a:p>
          <a:p>
            <a:pPr defTabSz="933237">
              <a:defRPr/>
            </a:pPr>
            <a:r>
              <a:rPr lang="en-US" sz="1800" dirty="0"/>
              <a:t>In 2021, all JAS in-sample tract boundaries were digitized. This provides a geospatially referenced record of the tract.</a:t>
            </a:r>
          </a:p>
          <a:p>
            <a:pPr defTabSz="933237">
              <a:defRPr/>
            </a:pPr>
            <a:endParaRPr lang="en-US" sz="1800" dirty="0"/>
          </a:p>
          <a:p>
            <a:pPr defTabSz="933237">
              <a:defRPr/>
            </a:pPr>
            <a:r>
              <a:rPr lang="en-US" sz="1800" dirty="0"/>
              <a:t> This in turn means that the tract may be spatially linked to other useful sources of information, such as administrative records that have been tied to spatial boundaries or remotely sensed data, such as satellite data.</a:t>
            </a:r>
          </a:p>
          <a:p>
            <a:pPr defTabSz="933237">
              <a:defRPr/>
            </a:pPr>
            <a:endParaRPr lang="en-US" sz="700" dirty="0"/>
          </a:p>
        </p:txBody>
      </p:sp>
      <p:sp>
        <p:nvSpPr>
          <p:cNvPr id="4" name="Slide Number Placeholder 3"/>
          <p:cNvSpPr>
            <a:spLocks noGrp="1"/>
          </p:cNvSpPr>
          <p:nvPr>
            <p:ph type="sldNum" sz="quarter" idx="10"/>
          </p:nvPr>
        </p:nvSpPr>
        <p:spPr/>
        <p:txBody>
          <a:bodyPr/>
          <a:lstStyle/>
          <a:p>
            <a:fld id="{FDD61C13-3B5A-4A4B-B0F6-61BEA1EF12C9}" type="slidenum">
              <a:rPr lang="en-US" smtClean="0"/>
              <a:t>8</a:t>
            </a:fld>
            <a:endParaRPr lang="en-US" dirty="0"/>
          </a:p>
        </p:txBody>
      </p:sp>
    </p:spTree>
    <p:extLst>
      <p:ext uri="{BB962C8B-B14F-4D97-AF65-F5344CB8AC3E}">
        <p14:creationId xmlns:p14="http://schemas.microsoft.com/office/powerpoint/2010/main" val="144412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87060" cy="4829096"/>
          </a:xfrm>
        </p:spPr>
        <p:txBody>
          <a:bodyPr/>
          <a:lstStyle/>
          <a:p>
            <a:r>
              <a:rPr lang="en-US" sz="1400" dirty="0"/>
              <a:t>A key piece of administrative data is Farm Service Agency (FSA) sign up data. When a farmer wishes to participate in a USDA program, they must register with the FSA using the 578-form. This report must happen every crop year, and contains information about the intended cropping practices including crop-type and planted acreage. </a:t>
            </a:r>
          </a:p>
          <a:p>
            <a:endParaRPr lang="en-US" sz="1400" dirty="0"/>
          </a:p>
          <a:p>
            <a:r>
              <a:rPr lang="en-US" sz="1400" dirty="0"/>
              <a:t>Participation in FSA programs varies by crops, but it is very prevalent for major commodities such as corn and soybeans.</a:t>
            </a:r>
          </a:p>
          <a:p>
            <a:endParaRPr lang="en-US" sz="1400" dirty="0"/>
          </a:p>
          <a:p>
            <a:r>
              <a:rPr lang="en-US" sz="1400" dirty="0"/>
              <a:t>Given the need for proper reporting in order participate in USDA programs, NASS regards this FSA data to be a gold standard of data quality. Therefore, it has excellent applications as a form of ground truth. </a:t>
            </a:r>
          </a:p>
          <a:p>
            <a:endParaRPr lang="en-US" sz="1400" dirty="0"/>
          </a:p>
          <a:p>
            <a:r>
              <a:rPr lang="en-US" sz="1400" dirty="0"/>
              <a:t>The 578 sign-up data is linked to geospatial boundaries called Common Land Units, or CLUs which can be further linked to the JAS digitized tracts. </a:t>
            </a:r>
          </a:p>
          <a:p>
            <a:endParaRPr lang="en-US" sz="1400" dirty="0"/>
          </a:p>
          <a:p>
            <a:r>
              <a:rPr lang="en-US" sz="1400" dirty="0"/>
              <a:t>Great!  So let’s impute the FSA Data.  Well, even this as ground truth has some challenges. Timing of the FSA data availability is a big issue because due dates for participation are often after June, which means this data cannot be used directly during the survey data collection period.</a:t>
            </a:r>
          </a:p>
          <a:p>
            <a:endParaRPr lang="en-US" sz="1400" dirty="0"/>
          </a:p>
          <a:p>
            <a:r>
              <a:rPr lang="en-US" sz="1400" dirty="0"/>
              <a:t>However, it is a powerful tool in post-data collection data quality assessment.</a:t>
            </a:r>
          </a:p>
          <a:p>
            <a:endParaRPr lang="en-US" dirty="0"/>
          </a:p>
        </p:txBody>
      </p:sp>
      <p:sp>
        <p:nvSpPr>
          <p:cNvPr id="4" name="Slide Number Placeholder 3"/>
          <p:cNvSpPr>
            <a:spLocks noGrp="1"/>
          </p:cNvSpPr>
          <p:nvPr>
            <p:ph type="sldNum" sz="quarter" idx="5"/>
          </p:nvPr>
        </p:nvSpPr>
        <p:spPr/>
        <p:txBody>
          <a:bodyPr/>
          <a:lstStyle/>
          <a:p>
            <a:fld id="{66D5FD21-CD26-4F84-9A18-49DDB5671E5A}" type="slidenum">
              <a:rPr lang="en-US" smtClean="0"/>
              <a:t>9</a:t>
            </a:fld>
            <a:endParaRPr lang="en-US"/>
          </a:p>
        </p:txBody>
      </p:sp>
    </p:spTree>
    <p:extLst>
      <p:ext uri="{BB962C8B-B14F-4D97-AF65-F5344CB8AC3E}">
        <p14:creationId xmlns:p14="http://schemas.microsoft.com/office/powerpoint/2010/main" val="113614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CB1D-501C-4C15-92E4-37355AA7659A}"/>
              </a:ext>
            </a:extLst>
          </p:cNvPr>
          <p:cNvSpPr>
            <a:spLocks noGrp="1"/>
          </p:cNvSpPr>
          <p:nvPr>
            <p:ph type="title" hasCustomPrompt="1"/>
          </p:nvPr>
        </p:nvSpPr>
        <p:spPr>
          <a:xfrm>
            <a:off x="831722" y="1620180"/>
            <a:ext cx="10515600" cy="1044574"/>
          </a:xfrm>
          <a:prstGeom prst="rect">
            <a:avLst/>
          </a:prstGeom>
        </p:spPr>
        <p:txBody>
          <a:bodyPr lIns="0" bIns="0" anchor="b">
            <a:noAutofit/>
          </a:bodyPr>
          <a:lstStyle>
            <a:lvl1pPr>
              <a:defRPr sz="6000" b="1">
                <a:solidFill>
                  <a:srgbClr val="016B36"/>
                </a:solidFill>
              </a:defRPr>
            </a:lvl1pPr>
          </a:lstStyle>
          <a:p>
            <a:r>
              <a:rPr lang="en-US" dirty="0"/>
              <a:t>Click to edit Title - Master style</a:t>
            </a:r>
          </a:p>
        </p:txBody>
      </p:sp>
      <p:sp>
        <p:nvSpPr>
          <p:cNvPr id="10" name="Subtitle 2">
            <a:extLst>
              <a:ext uri="{FF2B5EF4-FFF2-40B4-BE49-F238E27FC236}">
                <a16:creationId xmlns:a16="http://schemas.microsoft.com/office/drawing/2014/main" id="{61034CA5-96C7-4C6C-B5FA-FBD3D68AA724}"/>
              </a:ext>
            </a:extLst>
          </p:cNvPr>
          <p:cNvSpPr>
            <a:spLocks noGrp="1"/>
          </p:cNvSpPr>
          <p:nvPr>
            <p:ph type="subTitle" idx="10" hasCustomPrompt="1"/>
          </p:nvPr>
        </p:nvSpPr>
        <p:spPr>
          <a:xfrm>
            <a:off x="828674" y="2756829"/>
            <a:ext cx="10534651" cy="1060704"/>
          </a:xfrm>
          <a:prstGeom prst="rect">
            <a:avLst/>
          </a:prstGeom>
        </p:spPr>
        <p:txBody>
          <a:bodyPr lIns="0">
            <a:noAutofit/>
          </a:bodyPr>
          <a:lstStyle>
            <a:lvl1pPr marL="347472" indent="-512064" algn="l">
              <a:lnSpc>
                <a:spcPct val="100000"/>
              </a:lnSpc>
              <a:spcBef>
                <a:spcPts val="480"/>
              </a:spcBef>
              <a:buNone/>
              <a:tabLst>
                <a:tab pos="4572000" algn="ctr"/>
              </a:tabLst>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 click to edit</a:t>
            </a:r>
          </a:p>
          <a:p>
            <a:endParaRPr lang="en-US" dirty="0"/>
          </a:p>
          <a:p>
            <a:endParaRPr lang="en-US" dirty="0"/>
          </a:p>
          <a:p>
            <a:endParaRPr lang="en-US" dirty="0"/>
          </a:p>
          <a:p>
            <a:endParaRPr lang="en-US" dirty="0"/>
          </a:p>
        </p:txBody>
      </p:sp>
      <p:sp>
        <p:nvSpPr>
          <p:cNvPr id="11" name="Text Placeholder 11">
            <a:extLst>
              <a:ext uri="{FF2B5EF4-FFF2-40B4-BE49-F238E27FC236}">
                <a16:creationId xmlns:a16="http://schemas.microsoft.com/office/drawing/2014/main" id="{B3A754F1-9211-4FF7-95EB-6A7D4271A9CE}"/>
              </a:ext>
            </a:extLst>
          </p:cNvPr>
          <p:cNvSpPr>
            <a:spLocks noGrp="1"/>
          </p:cNvSpPr>
          <p:nvPr>
            <p:ph type="body" sz="quarter" idx="13" hasCustomPrompt="1"/>
          </p:nvPr>
        </p:nvSpPr>
        <p:spPr>
          <a:xfrm>
            <a:off x="829575" y="4735386"/>
            <a:ext cx="10534650" cy="1060704"/>
          </a:xfrm>
          <a:prstGeom prst="rect">
            <a:avLst/>
          </a:prstGeom>
        </p:spPr>
        <p:txBody>
          <a:bodyPr lIns="0">
            <a:noAutofit/>
          </a:bodyPr>
          <a:lstStyle>
            <a:lvl1pPr marL="347472" indent="-512064">
              <a:lnSpc>
                <a:spcPct val="100000"/>
              </a:lnSpc>
              <a:spcBef>
                <a:spcPts val="384"/>
              </a:spcBef>
              <a:buNone/>
              <a:defRPr lang="en-US" sz="1600" i="1" kern="1200" dirty="0">
                <a:solidFill>
                  <a:schemeClr val="tx1"/>
                </a:solidFill>
                <a:latin typeface="+mn-lt"/>
                <a:ea typeface="+mn-ea"/>
                <a:cs typeface="+mn-cs"/>
              </a:defRPr>
            </a:lvl1pPr>
          </a:lstStyle>
          <a:p>
            <a:pPr marL="347472" marR="0" lvl="0" indent="-512064"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US" dirty="0"/>
              <a:t>Audience</a:t>
            </a:r>
          </a:p>
          <a:p>
            <a:pPr marL="347472" marR="0" lvl="0" indent="-512064"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US" dirty="0"/>
              <a:t>Presenter, Title</a:t>
            </a:r>
          </a:p>
          <a:p>
            <a:pPr lvl="0"/>
            <a:r>
              <a:rPr lang="en-US" dirty="0"/>
              <a:t>Month DD, YYYY | City, State</a:t>
            </a:r>
          </a:p>
        </p:txBody>
      </p:sp>
    </p:spTree>
    <p:extLst>
      <p:ext uri="{BB962C8B-B14F-4D97-AF65-F5344CB8AC3E}">
        <p14:creationId xmlns:p14="http://schemas.microsoft.com/office/powerpoint/2010/main" val="262298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81FD-864C-46B8-A0C2-BE11C1749614}"/>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3600" b="1" baseline="0">
                <a:solidFill>
                  <a:srgbClr val="016B36"/>
                </a:solidFill>
              </a:defRPr>
            </a:lvl1pPr>
          </a:lstStyle>
          <a:p>
            <a:r>
              <a:rPr lang="en-US" dirty="0"/>
              <a:t>Click to edit Master title style – two lines of text</a:t>
            </a:r>
          </a:p>
        </p:txBody>
      </p:sp>
      <p:sp>
        <p:nvSpPr>
          <p:cNvPr id="12" name="Text Placeholder 9">
            <a:extLst>
              <a:ext uri="{FF2B5EF4-FFF2-40B4-BE49-F238E27FC236}">
                <a16:creationId xmlns:a16="http://schemas.microsoft.com/office/drawing/2014/main" id="{9892BBDE-4EA1-4D57-BABE-6A7C4CD9529A}"/>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3" name="Footer Placeholder 4">
            <a:extLst>
              <a:ext uri="{FF2B5EF4-FFF2-40B4-BE49-F238E27FC236}">
                <a16:creationId xmlns:a16="http://schemas.microsoft.com/office/drawing/2014/main" id="{1E0D7838-11C1-47F9-B248-3EE95CF80E0E}"/>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Tree>
    <p:extLst>
      <p:ext uri="{BB962C8B-B14F-4D97-AF65-F5344CB8AC3E}">
        <p14:creationId xmlns:p14="http://schemas.microsoft.com/office/powerpoint/2010/main" val="199951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BEE24E6-8651-4AAE-9206-DE64071EA373}"/>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3" name="Footer Placeholder 4">
            <a:extLst>
              <a:ext uri="{FF2B5EF4-FFF2-40B4-BE49-F238E27FC236}">
                <a16:creationId xmlns:a16="http://schemas.microsoft.com/office/drawing/2014/main" id="{5F35FBC3-E4ED-4273-8AD9-137EC623F2C6}"/>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4" name="Slide Number Placeholder 5">
            <a:extLst>
              <a:ext uri="{FF2B5EF4-FFF2-40B4-BE49-F238E27FC236}">
                <a16:creationId xmlns:a16="http://schemas.microsoft.com/office/drawing/2014/main" id="{BCF4AEB6-8C3E-4F89-A1DC-1A6BC510BBF4}"/>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1874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81FD-864C-46B8-A0C2-BE11C1749614}"/>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4400" b="1" baseline="0">
                <a:solidFill>
                  <a:srgbClr val="016B36"/>
                </a:solidFill>
              </a:defRPr>
            </a:lvl1pPr>
          </a:lstStyle>
          <a:p>
            <a:r>
              <a:rPr lang="en-US" dirty="0"/>
              <a:t>Click to edit Master title style – one line of text</a:t>
            </a:r>
          </a:p>
        </p:txBody>
      </p:sp>
      <p:sp>
        <p:nvSpPr>
          <p:cNvPr id="12" name="Text Placeholder 9">
            <a:extLst>
              <a:ext uri="{FF2B5EF4-FFF2-40B4-BE49-F238E27FC236}">
                <a16:creationId xmlns:a16="http://schemas.microsoft.com/office/drawing/2014/main" id="{9892BBDE-4EA1-4D57-BABE-6A7C4CD9529A}"/>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3" name="Footer Placeholder 4">
            <a:extLst>
              <a:ext uri="{FF2B5EF4-FFF2-40B4-BE49-F238E27FC236}">
                <a16:creationId xmlns:a16="http://schemas.microsoft.com/office/drawing/2014/main" id="{1E0D7838-11C1-47F9-B248-3EE95CF80E0E}"/>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5" name="Content Placeholder 2">
            <a:extLst>
              <a:ext uri="{FF2B5EF4-FFF2-40B4-BE49-F238E27FC236}">
                <a16:creationId xmlns:a16="http://schemas.microsoft.com/office/drawing/2014/main" id="{127B73FD-D2DC-440C-8D81-0E3F1B9800A7}"/>
              </a:ext>
            </a:extLst>
          </p:cNvPr>
          <p:cNvSpPr>
            <a:spLocks noGrp="1"/>
          </p:cNvSpPr>
          <p:nvPr>
            <p:ph idx="1"/>
          </p:nvPr>
        </p:nvSpPr>
        <p:spPr>
          <a:xfrm>
            <a:off x="685800" y="1282372"/>
            <a:ext cx="4377906" cy="4304939"/>
          </a:xfrm>
          <a:prstGeom prst="rect">
            <a:avLst/>
          </a:prstGeom>
        </p:spPr>
        <p:txBody>
          <a:bodyPr lIns="0" tIns="91440" rIns="0" bIns="0"/>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3BEFB804-039E-4DA1-91B3-D8E5DDFC29E6}"/>
              </a:ext>
            </a:extLst>
          </p:cNvPr>
          <p:cNvSpPr>
            <a:spLocks noGrp="1"/>
          </p:cNvSpPr>
          <p:nvPr>
            <p:ph type="pic" idx="14"/>
          </p:nvPr>
        </p:nvSpPr>
        <p:spPr>
          <a:xfrm>
            <a:off x="5183188" y="1282371"/>
            <a:ext cx="6172200" cy="42954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0423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A8A3-655A-4EF2-92FF-0CF3BAF60AFF}"/>
              </a:ext>
            </a:extLst>
          </p:cNvPr>
          <p:cNvSpPr>
            <a:spLocks noGrp="1"/>
          </p:cNvSpPr>
          <p:nvPr>
            <p:ph type="title"/>
          </p:nvPr>
        </p:nvSpPr>
        <p:spPr>
          <a:xfrm>
            <a:off x="685800" y="73152"/>
            <a:ext cx="4400550" cy="896112"/>
          </a:xfrm>
          <a:prstGeom prst="rect">
            <a:avLst/>
          </a:prstGeom>
        </p:spPr>
        <p:txBody>
          <a:bodyPr vert="horz" lIns="0" tIns="0" rIns="0" bIns="0" rtlCol="0" anchor="b">
            <a:noAutofit/>
          </a:bodyPr>
          <a:lstStyle>
            <a:lvl1pPr>
              <a:defRPr lang="en-US" sz="2800" b="1" dirty="0">
                <a:solidFill>
                  <a:srgbClr val="016B36"/>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AE4FB0FB-C49F-447F-B886-B2C3029C7BAD}"/>
              </a:ext>
            </a:extLst>
          </p:cNvPr>
          <p:cNvSpPr>
            <a:spLocks noGrp="1"/>
          </p:cNvSpPr>
          <p:nvPr>
            <p:ph idx="1"/>
          </p:nvPr>
        </p:nvSpPr>
        <p:spPr>
          <a:xfrm>
            <a:off x="5183188" y="1057275"/>
            <a:ext cx="6201092" cy="4524375"/>
          </a:xfrm>
          <a:prstGeom prst="rect">
            <a:avLst/>
          </a:prstGeom>
        </p:spPr>
        <p:txBody>
          <a:bodyPr lIns="0" tIns="91440" rIns="0" bIns="0"/>
          <a:lstStyle>
            <a:lvl1pPr>
              <a:defRPr sz="18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AECC254-2223-4FA5-A50D-CBECDDD74DC0}"/>
              </a:ext>
            </a:extLst>
          </p:cNvPr>
          <p:cNvSpPr>
            <a:spLocks noGrp="1"/>
          </p:cNvSpPr>
          <p:nvPr>
            <p:ph type="body" sz="half" idx="2"/>
          </p:nvPr>
        </p:nvSpPr>
        <p:spPr>
          <a:xfrm>
            <a:off x="685800" y="1057273"/>
            <a:ext cx="4400550" cy="4524375"/>
          </a:xfrm>
          <a:prstGeom prst="rect">
            <a:avLst/>
          </a:prstGeom>
        </p:spPr>
        <p:txBody>
          <a:bodyPr lIns="0" tIns="9144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9">
            <a:extLst>
              <a:ext uri="{FF2B5EF4-FFF2-40B4-BE49-F238E27FC236}">
                <a16:creationId xmlns:a16="http://schemas.microsoft.com/office/drawing/2014/main" id="{DD20C9F3-56C3-4654-9D6A-FD91C9AB2FE8}"/>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5" name="Footer Placeholder 4">
            <a:extLst>
              <a:ext uri="{FF2B5EF4-FFF2-40B4-BE49-F238E27FC236}">
                <a16:creationId xmlns:a16="http://schemas.microsoft.com/office/drawing/2014/main" id="{4F1884AC-5EE4-435D-B044-213DEB9FA1FA}"/>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6" name="Slide Number Placeholder 5">
            <a:extLst>
              <a:ext uri="{FF2B5EF4-FFF2-40B4-BE49-F238E27FC236}">
                <a16:creationId xmlns:a16="http://schemas.microsoft.com/office/drawing/2014/main" id="{2D6A4BD4-6B09-4867-8541-14C92E0D18B6}"/>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90187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6B91-22A2-4367-B885-C2076CAC387A}"/>
              </a:ext>
            </a:extLst>
          </p:cNvPr>
          <p:cNvSpPr>
            <a:spLocks noGrp="1"/>
          </p:cNvSpPr>
          <p:nvPr>
            <p:ph type="title"/>
          </p:nvPr>
        </p:nvSpPr>
        <p:spPr>
          <a:xfrm>
            <a:off x="685799" y="73152"/>
            <a:ext cx="4398264" cy="896112"/>
          </a:xfrm>
          <a:prstGeom prst="rect">
            <a:avLst/>
          </a:prstGeom>
        </p:spPr>
        <p:txBody>
          <a:bodyPr anchor="b"/>
          <a:lstStyle>
            <a:lvl1pPr>
              <a:defRPr sz="2800">
                <a:solidFill>
                  <a:srgbClr val="016B36"/>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9DD9D5E-705C-40FD-B7E2-D0BA9CB7F122}"/>
              </a:ext>
            </a:extLst>
          </p:cNvPr>
          <p:cNvSpPr>
            <a:spLocks noGrp="1"/>
          </p:cNvSpPr>
          <p:nvPr>
            <p:ph type="pic" idx="1"/>
          </p:nvPr>
        </p:nvSpPr>
        <p:spPr>
          <a:xfrm>
            <a:off x="5183188" y="457201"/>
            <a:ext cx="6172200" cy="5120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7AD6A4F-5F81-49E8-91A5-F974C4E43718}"/>
              </a:ext>
            </a:extLst>
          </p:cNvPr>
          <p:cNvSpPr>
            <a:spLocks noGrp="1"/>
          </p:cNvSpPr>
          <p:nvPr>
            <p:ph type="body" sz="half" idx="2"/>
          </p:nvPr>
        </p:nvSpPr>
        <p:spPr>
          <a:xfrm>
            <a:off x="685799" y="1075562"/>
            <a:ext cx="4398264" cy="4502279"/>
          </a:xfrm>
          <a:prstGeom prst="rect">
            <a:avLst/>
          </a:prstGeom>
        </p:spPr>
        <p:txBody>
          <a:bodyPr lIns="0" tIns="9144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9">
            <a:extLst>
              <a:ext uri="{FF2B5EF4-FFF2-40B4-BE49-F238E27FC236}">
                <a16:creationId xmlns:a16="http://schemas.microsoft.com/office/drawing/2014/main" id="{2DEBF15C-A540-4B8F-9BDB-5EB1F14FC4DA}"/>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6" name="Footer Placeholder 4">
            <a:extLst>
              <a:ext uri="{FF2B5EF4-FFF2-40B4-BE49-F238E27FC236}">
                <a16:creationId xmlns:a16="http://schemas.microsoft.com/office/drawing/2014/main" id="{A09AB3AD-FA61-44E7-ACD7-C51DDD910B03}"/>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7" name="Slide Number Placeholder 5">
            <a:extLst>
              <a:ext uri="{FF2B5EF4-FFF2-40B4-BE49-F238E27FC236}">
                <a16:creationId xmlns:a16="http://schemas.microsoft.com/office/drawing/2014/main" id="{DCA8AC05-49A4-4B66-ACEE-8B7EE59F076E}"/>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194429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713E-CA74-4415-9ECE-1E43170661F1}"/>
              </a:ext>
            </a:extLst>
          </p:cNvPr>
          <p:cNvSpPr>
            <a:spLocks noGrp="1"/>
          </p:cNvSpPr>
          <p:nvPr>
            <p:ph type="title"/>
          </p:nvPr>
        </p:nvSpPr>
        <p:spPr>
          <a:xfrm>
            <a:off x="685800" y="73152"/>
            <a:ext cx="10698480" cy="896112"/>
          </a:xfrm>
          <a:prstGeom prst="rect">
            <a:avLst/>
          </a:prstGeom>
        </p:spPr>
        <p:txBody>
          <a:bodyPr anchor="b"/>
          <a:lstStyle>
            <a:lvl1pPr>
              <a:defRPr>
                <a:solidFill>
                  <a:srgbClr val="016B36"/>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F3AAA4-28CC-41D8-8013-5065374954C6}"/>
              </a:ext>
            </a:extLst>
          </p:cNvPr>
          <p:cNvSpPr>
            <a:spLocks noGrp="1"/>
          </p:cNvSpPr>
          <p:nvPr>
            <p:ph type="body" orient="vert" idx="1"/>
          </p:nvPr>
        </p:nvSpPr>
        <p:spPr>
          <a:xfrm>
            <a:off x="685800" y="933451"/>
            <a:ext cx="10698480" cy="4667249"/>
          </a:xfrm>
          <a:prstGeom prst="rect">
            <a:avLst/>
          </a:prstGeom>
        </p:spPr>
        <p:txBody>
          <a:bodyPr vert="eaVert" tIns="182880" r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a:extLst>
              <a:ext uri="{FF2B5EF4-FFF2-40B4-BE49-F238E27FC236}">
                <a16:creationId xmlns:a16="http://schemas.microsoft.com/office/drawing/2014/main" id="{CD98F278-40D7-4C0D-8886-2C05C0648B71}"/>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5" name="Footer Placeholder 4">
            <a:extLst>
              <a:ext uri="{FF2B5EF4-FFF2-40B4-BE49-F238E27FC236}">
                <a16:creationId xmlns:a16="http://schemas.microsoft.com/office/drawing/2014/main" id="{D42411E5-C3CB-4BD8-9C94-573521C8AC61}"/>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6" name="Slide Number Placeholder 5">
            <a:extLst>
              <a:ext uri="{FF2B5EF4-FFF2-40B4-BE49-F238E27FC236}">
                <a16:creationId xmlns:a16="http://schemas.microsoft.com/office/drawing/2014/main" id="{E1649FFB-FD48-4F76-902F-88A062A2A89F}"/>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44510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98775-D2C7-4DAE-B88A-563046994E30}"/>
              </a:ext>
            </a:extLst>
          </p:cNvPr>
          <p:cNvSpPr>
            <a:spLocks noGrp="1"/>
          </p:cNvSpPr>
          <p:nvPr>
            <p:ph type="title" orient="vert"/>
          </p:nvPr>
        </p:nvSpPr>
        <p:spPr>
          <a:xfrm>
            <a:off x="10553318" y="365125"/>
            <a:ext cx="896112" cy="5454650"/>
          </a:xfrm>
          <a:prstGeom prst="rect">
            <a:avLst/>
          </a:prstGeom>
        </p:spPr>
        <p:txBody>
          <a:bodyPr vert="eaVert"/>
          <a:lstStyle>
            <a:lvl1pPr>
              <a:defRPr>
                <a:solidFill>
                  <a:srgbClr val="016B36"/>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8AB80ED-9B10-43A9-8216-122C7D936ECD}"/>
              </a:ext>
            </a:extLst>
          </p:cNvPr>
          <p:cNvSpPr>
            <a:spLocks noGrp="1"/>
          </p:cNvSpPr>
          <p:nvPr>
            <p:ph type="body" orient="vert" idx="1"/>
          </p:nvPr>
        </p:nvSpPr>
        <p:spPr>
          <a:xfrm>
            <a:off x="838199" y="365125"/>
            <a:ext cx="9629775" cy="5454650"/>
          </a:xfrm>
          <a:prstGeom prst="rect">
            <a:avLst/>
          </a:prstGeom>
        </p:spPr>
        <p:txBody>
          <a:bodyPr vert="eaVert" tIns="9144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a:extLst>
              <a:ext uri="{FF2B5EF4-FFF2-40B4-BE49-F238E27FC236}">
                <a16:creationId xmlns:a16="http://schemas.microsoft.com/office/drawing/2014/main" id="{A5FD3217-66AD-4514-AED2-E965FC1ABE53}"/>
              </a:ext>
            </a:extLst>
          </p:cNvPr>
          <p:cNvSpPr>
            <a:spLocks noGrp="1"/>
          </p:cNvSpPr>
          <p:nvPr>
            <p:ph type="body" sz="quarter" idx="13"/>
          </p:nvPr>
        </p:nvSpPr>
        <p:spPr>
          <a:xfrm rot="5400000">
            <a:off x="-2039113" y="2989453"/>
            <a:ext cx="5458968"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7" name="Footer Placeholder 4">
            <a:extLst>
              <a:ext uri="{FF2B5EF4-FFF2-40B4-BE49-F238E27FC236}">
                <a16:creationId xmlns:a16="http://schemas.microsoft.com/office/drawing/2014/main" id="{3C85384C-141E-4F86-9774-B88CE9AD9FF0}"/>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8" name="Slide Number Placeholder 5">
            <a:extLst>
              <a:ext uri="{FF2B5EF4-FFF2-40B4-BE49-F238E27FC236}">
                <a16:creationId xmlns:a16="http://schemas.microsoft.com/office/drawing/2014/main" id="{34FB00F0-3426-4AAB-B22A-44FA035B9B39}"/>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38691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6B36"/>
                </a:solidFill>
              </a:defRPr>
            </a:lvl1pPr>
          </a:lstStyle>
          <a:p>
            <a:r>
              <a:rPr lang="en-US" dirty="0"/>
              <a:t>Click to edit Master title style</a:t>
            </a:r>
          </a:p>
        </p:txBody>
      </p:sp>
      <p:sp>
        <p:nvSpPr>
          <p:cNvPr id="3" name="Content Placeholder 2"/>
          <p:cNvSpPr>
            <a:spLocks noGrp="1"/>
          </p:cNvSpPr>
          <p:nvPr>
            <p:ph idx="1"/>
          </p:nvPr>
        </p:nvSpPr>
        <p:spPr>
          <a:xfrm>
            <a:off x="838200" y="1690688"/>
            <a:ext cx="10515600" cy="4351338"/>
          </a:xfrm>
        </p:spPr>
        <p:txBody>
          <a:bodyPr/>
          <a:lstStyle>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86225" y="64706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52CC584B-4FDB-4F44-A6C4-1975659C80FA}" type="slidenum">
              <a:rPr lang="en-US" smtClean="0"/>
              <a:t>‹#›</a:t>
            </a:fld>
            <a:endParaRPr lang="en-US" dirty="0"/>
          </a:p>
        </p:txBody>
      </p:sp>
    </p:spTree>
    <p:extLst>
      <p:ext uri="{BB962C8B-B14F-4D97-AF65-F5344CB8AC3E}">
        <p14:creationId xmlns:p14="http://schemas.microsoft.com/office/powerpoint/2010/main" val="211799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BD93A-6835-4F5C-B793-F2F63D7D2A69}"/>
              </a:ext>
            </a:extLst>
          </p:cNvPr>
          <p:cNvSpPr/>
          <p:nvPr userDrawn="1"/>
        </p:nvSpPr>
        <p:spPr>
          <a:xfrm>
            <a:off x="0" y="6021238"/>
            <a:ext cx="12192000" cy="83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012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BD93A-6835-4F5C-B793-F2F63D7D2A69}"/>
              </a:ext>
            </a:extLst>
          </p:cNvPr>
          <p:cNvSpPr/>
          <p:nvPr userDrawn="1"/>
        </p:nvSpPr>
        <p:spPr>
          <a:xfrm>
            <a:off x="0" y="6021238"/>
            <a:ext cx="12192000" cy="83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1262B0B-D630-4CB9-892E-E44033968C02}"/>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4400" b="1" baseline="0">
                <a:solidFill>
                  <a:srgbClr val="016B36"/>
                </a:solidFill>
              </a:defRPr>
            </a:lvl1pPr>
          </a:lstStyle>
          <a:p>
            <a:r>
              <a:rPr lang="en-US" dirty="0"/>
              <a:t>Click to edit Master title style – one line of text</a:t>
            </a:r>
          </a:p>
        </p:txBody>
      </p:sp>
    </p:spTree>
    <p:extLst>
      <p:ext uri="{BB962C8B-B14F-4D97-AF65-F5344CB8AC3E}">
        <p14:creationId xmlns:p14="http://schemas.microsoft.com/office/powerpoint/2010/main" val="97312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36CB-85B2-47BB-91F1-C20D13FAE701}"/>
              </a:ext>
            </a:extLst>
          </p:cNvPr>
          <p:cNvSpPr>
            <a:spLocks noGrp="1"/>
          </p:cNvSpPr>
          <p:nvPr>
            <p:ph type="ctrTitle" hasCustomPrompt="1"/>
          </p:nvPr>
        </p:nvSpPr>
        <p:spPr>
          <a:xfrm>
            <a:off x="914399" y="1122363"/>
            <a:ext cx="10544175" cy="2387600"/>
          </a:xfrm>
          <a:prstGeom prst="rect">
            <a:avLst/>
          </a:prstGeom>
        </p:spPr>
        <p:txBody>
          <a:bodyPr lIns="0" tIns="0" rIns="0" bIns="45720" anchor="b">
            <a:normAutofit/>
          </a:bodyPr>
          <a:lstStyle>
            <a:lvl1pPr algn="l">
              <a:defRPr sz="6000" b="1" baseline="0">
                <a:solidFill>
                  <a:srgbClr val="016B36"/>
                </a:solidFill>
              </a:defRPr>
            </a:lvl1pPr>
          </a:lstStyle>
          <a:p>
            <a:r>
              <a:rPr lang="en-US" dirty="0"/>
              <a:t>Click to edit Master title style (alt)</a:t>
            </a:r>
          </a:p>
        </p:txBody>
      </p:sp>
      <p:sp>
        <p:nvSpPr>
          <p:cNvPr id="3" name="Subtitle 2">
            <a:extLst>
              <a:ext uri="{FF2B5EF4-FFF2-40B4-BE49-F238E27FC236}">
                <a16:creationId xmlns:a16="http://schemas.microsoft.com/office/drawing/2014/main" id="{70E4D130-24E8-473B-BD21-A790ECE6FB8A}"/>
              </a:ext>
            </a:extLst>
          </p:cNvPr>
          <p:cNvSpPr>
            <a:spLocks noGrp="1"/>
          </p:cNvSpPr>
          <p:nvPr>
            <p:ph type="subTitle" idx="1" hasCustomPrompt="1"/>
          </p:nvPr>
        </p:nvSpPr>
        <p:spPr>
          <a:xfrm>
            <a:off x="914399" y="3602037"/>
            <a:ext cx="10534651" cy="1060704"/>
          </a:xfrm>
          <a:prstGeom prst="rect">
            <a:avLst/>
          </a:prstGeom>
        </p:spPr>
        <p:txBody>
          <a:bodyPr lIns="0" tIns="0" rIns="0" bIns="0">
            <a:normAutofit/>
          </a:bodyPr>
          <a:lstStyle>
            <a:lvl1pPr marL="347472" indent="-512064" algn="l">
              <a:lnSpc>
                <a:spcPct val="100000"/>
              </a:lnSpc>
              <a:spcBef>
                <a:spcPts val="480"/>
              </a:spcBef>
              <a:buNone/>
              <a:tabLst>
                <a:tab pos="4572000" algn="ctr"/>
              </a:tabLst>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 click to edit</a:t>
            </a:r>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F071C2C4-9886-4321-9C57-F1E6FA098D20}"/>
              </a:ext>
            </a:extLst>
          </p:cNvPr>
          <p:cNvSpPr>
            <a:spLocks noGrp="1"/>
          </p:cNvSpPr>
          <p:nvPr>
            <p:ph type="body" sz="quarter" idx="13" hasCustomPrompt="1"/>
          </p:nvPr>
        </p:nvSpPr>
        <p:spPr>
          <a:xfrm>
            <a:off x="914399" y="4754815"/>
            <a:ext cx="10534650" cy="1060704"/>
          </a:xfrm>
          <a:prstGeom prst="rect">
            <a:avLst/>
          </a:prstGeom>
        </p:spPr>
        <p:txBody>
          <a:bodyPr lIns="0">
            <a:normAutofit/>
          </a:bodyPr>
          <a:lstStyle>
            <a:lvl1pPr marL="347472" indent="-512064">
              <a:lnSpc>
                <a:spcPct val="100000"/>
              </a:lnSpc>
              <a:spcBef>
                <a:spcPts val="384"/>
              </a:spcBef>
              <a:buNone/>
              <a:defRPr sz="1600" i="1"/>
            </a:lvl1pPr>
          </a:lstStyle>
          <a:p>
            <a:pPr lvl="0"/>
            <a:r>
              <a:rPr lang="en-US" dirty="0"/>
              <a:t>Audience</a:t>
            </a:r>
          </a:p>
          <a:p>
            <a:pPr lvl="0"/>
            <a:r>
              <a:rPr lang="en-US" dirty="0"/>
              <a:t>Presenter, Title</a:t>
            </a:r>
          </a:p>
          <a:p>
            <a:pPr lvl="0"/>
            <a:r>
              <a:rPr lang="en-US" dirty="0"/>
              <a:t>Month DD, YYYY | City, State</a:t>
            </a:r>
          </a:p>
        </p:txBody>
      </p:sp>
    </p:spTree>
    <p:extLst>
      <p:ext uri="{BB962C8B-B14F-4D97-AF65-F5344CB8AC3E}">
        <p14:creationId xmlns:p14="http://schemas.microsoft.com/office/powerpoint/2010/main" val="2235550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BD93A-6835-4F5C-B793-F2F63D7D2A69}"/>
              </a:ext>
            </a:extLst>
          </p:cNvPr>
          <p:cNvSpPr/>
          <p:nvPr userDrawn="1"/>
        </p:nvSpPr>
        <p:spPr>
          <a:xfrm>
            <a:off x="0" y="6021238"/>
            <a:ext cx="12192000" cy="83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76BE25D-EEAB-4331-AAE1-BBEA90303FCE}"/>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3600" b="1" baseline="0">
                <a:solidFill>
                  <a:srgbClr val="016B36"/>
                </a:solidFill>
              </a:defRPr>
            </a:lvl1pPr>
          </a:lstStyle>
          <a:p>
            <a:r>
              <a:rPr lang="en-US" dirty="0"/>
              <a:t>Click to edit Master title style – two lines of text</a:t>
            </a:r>
          </a:p>
        </p:txBody>
      </p:sp>
    </p:spTree>
    <p:extLst>
      <p:ext uri="{BB962C8B-B14F-4D97-AF65-F5344CB8AC3E}">
        <p14:creationId xmlns:p14="http://schemas.microsoft.com/office/powerpoint/2010/main" val="408475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584B-4FDB-4F44-A6C4-1975659C80FA}" type="slidenum">
              <a:rPr lang="en-US" smtClean="0"/>
              <a:t>‹#›</a:t>
            </a:fld>
            <a:endParaRPr lang="en-US"/>
          </a:p>
        </p:txBody>
      </p:sp>
    </p:spTree>
    <p:extLst>
      <p:ext uri="{BB962C8B-B14F-4D97-AF65-F5344CB8AC3E}">
        <p14:creationId xmlns:p14="http://schemas.microsoft.com/office/powerpoint/2010/main" val="128154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16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579258" y="6345467"/>
            <a:ext cx="2844800" cy="365125"/>
          </a:xfrm>
        </p:spPr>
        <p:txBody>
          <a:bodyPr/>
          <a:lstStyle>
            <a:lvl1pPr algn="ctr">
              <a:defRPr/>
            </a:lvl1pPr>
          </a:lstStyle>
          <a:p>
            <a:fld id="{734A15CE-9D31-44FE-A4A3-3DFF052127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77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1938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21920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20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4673600" y="6370637"/>
            <a:ext cx="2844800" cy="365125"/>
          </a:xfrm>
        </p:spPr>
        <p:txBody>
          <a:bodyPr/>
          <a:lstStyle>
            <a:lvl1pPr algn="ctr">
              <a:defRPr/>
            </a:lvl1pPr>
          </a:lstStyle>
          <a:p>
            <a:fld id="{734A15CE-9D31-44FE-A4A3-3DFF052127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139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924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4673600" y="6370637"/>
            <a:ext cx="2844800" cy="365125"/>
          </a:xfrm>
        </p:spPr>
        <p:txBody>
          <a:bodyPr/>
          <a:lstStyle>
            <a:lvl1pPr algn="ctr">
              <a:defRPr/>
            </a:lvl1pPr>
          </a:lstStyle>
          <a:p>
            <a:fld id="{734A15CE-9D31-44FE-A4A3-3DFF052127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416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4673600" y="6355445"/>
            <a:ext cx="2844800" cy="365125"/>
          </a:xfrm>
        </p:spPr>
        <p:txBody>
          <a:bodyPr/>
          <a:lstStyle>
            <a:lvl1pPr algn="ctr">
              <a:defRPr/>
            </a:lvl1pPr>
          </a:lstStyle>
          <a:p>
            <a:fld id="{734A15CE-9D31-44FE-A4A3-3DFF052127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4892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762001"/>
            <a:ext cx="6815667" cy="4832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24051"/>
            <a:ext cx="4011084" cy="3670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2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alternativ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36CB-85B2-47BB-91F1-C20D13FAE701}"/>
              </a:ext>
            </a:extLst>
          </p:cNvPr>
          <p:cNvSpPr>
            <a:spLocks noGrp="1"/>
          </p:cNvSpPr>
          <p:nvPr>
            <p:ph type="ctrTitle" hasCustomPrompt="1"/>
          </p:nvPr>
        </p:nvSpPr>
        <p:spPr>
          <a:xfrm>
            <a:off x="914399" y="1122363"/>
            <a:ext cx="10544175" cy="2387600"/>
          </a:xfrm>
          <a:prstGeom prst="rect">
            <a:avLst/>
          </a:prstGeom>
        </p:spPr>
        <p:txBody>
          <a:bodyPr lIns="0" tIns="0" rIns="0" bIns="45720" anchor="b">
            <a:normAutofit/>
          </a:bodyPr>
          <a:lstStyle>
            <a:lvl1pPr algn="l">
              <a:defRPr sz="6000" b="1" baseline="0">
                <a:solidFill>
                  <a:srgbClr val="016B36"/>
                </a:solidFill>
              </a:defRPr>
            </a:lvl1pPr>
          </a:lstStyle>
          <a:p>
            <a:r>
              <a:rPr lang="en-US" dirty="0"/>
              <a:t>Click to edit Master style (alt)</a:t>
            </a:r>
          </a:p>
        </p:txBody>
      </p:sp>
      <p:sp>
        <p:nvSpPr>
          <p:cNvPr id="3" name="Subtitle 2">
            <a:extLst>
              <a:ext uri="{FF2B5EF4-FFF2-40B4-BE49-F238E27FC236}">
                <a16:creationId xmlns:a16="http://schemas.microsoft.com/office/drawing/2014/main" id="{70E4D130-24E8-473B-BD21-A790ECE6FB8A}"/>
              </a:ext>
            </a:extLst>
          </p:cNvPr>
          <p:cNvSpPr>
            <a:spLocks noGrp="1"/>
          </p:cNvSpPr>
          <p:nvPr>
            <p:ph type="subTitle" idx="1" hasCustomPrompt="1"/>
          </p:nvPr>
        </p:nvSpPr>
        <p:spPr>
          <a:xfrm>
            <a:off x="914399" y="3602037"/>
            <a:ext cx="10534651" cy="1060704"/>
          </a:xfrm>
          <a:prstGeom prst="rect">
            <a:avLst/>
          </a:prstGeom>
        </p:spPr>
        <p:txBody>
          <a:bodyPr lIns="0" tIns="0" rIns="0" bIns="0">
            <a:normAutofit/>
          </a:bodyPr>
          <a:lstStyle>
            <a:lvl1pPr marL="347472" indent="-512064" algn="l">
              <a:lnSpc>
                <a:spcPct val="100000"/>
              </a:lnSpc>
              <a:spcBef>
                <a:spcPts val="480"/>
              </a:spcBef>
              <a:buNone/>
              <a:tabLst>
                <a:tab pos="4572000" algn="ctr"/>
              </a:tabLst>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 click to edit</a:t>
            </a:r>
          </a:p>
          <a:p>
            <a:endParaRPr lang="en-US" dirty="0"/>
          </a:p>
          <a:p>
            <a:endParaRPr lang="en-US" dirty="0"/>
          </a:p>
          <a:p>
            <a:endParaRPr lang="en-US" dirty="0"/>
          </a:p>
          <a:p>
            <a:endParaRPr lang="en-US" dirty="0"/>
          </a:p>
        </p:txBody>
      </p:sp>
      <p:cxnSp>
        <p:nvCxnSpPr>
          <p:cNvPr id="8" name="Straight Connector 7">
            <a:extLst>
              <a:ext uri="{FF2B5EF4-FFF2-40B4-BE49-F238E27FC236}">
                <a16:creationId xmlns:a16="http://schemas.microsoft.com/office/drawing/2014/main" id="{D290F495-0D50-4B66-9B2A-EA49597AED82}"/>
              </a:ext>
            </a:extLst>
          </p:cNvPr>
          <p:cNvCxnSpPr/>
          <p:nvPr/>
        </p:nvCxnSpPr>
        <p:spPr>
          <a:xfrm>
            <a:off x="0" y="39178"/>
            <a:ext cx="12192000" cy="0"/>
          </a:xfrm>
          <a:prstGeom prst="line">
            <a:avLst/>
          </a:prstGeom>
          <a:ln w="88900">
            <a:solidFill>
              <a:srgbClr val="667DD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14410D3-49EC-4715-8D48-51EAA907E9CB}"/>
              </a:ext>
            </a:extLst>
          </p:cNvPr>
          <p:cNvSpPr>
            <a:spLocks noGrp="1"/>
          </p:cNvSpPr>
          <p:nvPr>
            <p:ph type="body" sz="quarter" idx="10" hasCustomPrompt="1"/>
          </p:nvPr>
        </p:nvSpPr>
        <p:spPr>
          <a:xfrm>
            <a:off x="914400" y="4795838"/>
            <a:ext cx="10534650" cy="939800"/>
          </a:xfrm>
          <a:prstGeom prst="rect">
            <a:avLst/>
          </a:prstGeom>
        </p:spPr>
        <p:txBody>
          <a:bodyPr lIns="0" rIns="0" bIns="0">
            <a:normAutofit/>
          </a:bodyPr>
          <a:lstStyle>
            <a:lvl1pPr marL="0" indent="0">
              <a:buNone/>
              <a:defRPr sz="1600" i="1"/>
            </a:lvl1pPr>
            <a:lvl2pPr marL="0" indent="0">
              <a:buNone/>
              <a:defRPr sz="1600" i="1"/>
            </a:lvl2pPr>
            <a:lvl3pPr marL="0" indent="0">
              <a:buNone/>
              <a:defRPr sz="1600" i="1"/>
            </a:lvl3pPr>
          </a:lstStyle>
          <a:p>
            <a:pPr lvl="0"/>
            <a:r>
              <a:rPr lang="en-US" dirty="0"/>
              <a:t>Click to edit AUDIENCE</a:t>
            </a:r>
          </a:p>
          <a:p>
            <a:pPr lvl="1"/>
            <a:r>
              <a:rPr lang="en-US" dirty="0"/>
              <a:t>Presenter, Title</a:t>
            </a:r>
          </a:p>
          <a:p>
            <a:pPr lvl="2"/>
            <a:r>
              <a:rPr lang="en-US" dirty="0"/>
              <a:t>Month DD, YYYY | City, State</a:t>
            </a:r>
          </a:p>
        </p:txBody>
      </p:sp>
    </p:spTree>
    <p:extLst>
      <p:ext uri="{BB962C8B-B14F-4D97-AF65-F5344CB8AC3E}">
        <p14:creationId xmlns:p14="http://schemas.microsoft.com/office/powerpoint/2010/main" val="1587614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95799"/>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533400"/>
            <a:ext cx="73152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06253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424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371601"/>
            <a:ext cx="10972800" cy="4495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04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1"/>
            <a:ext cx="27432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1"/>
            <a:ext cx="8026400" cy="5135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203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BD93A-6835-4F5C-B793-F2F63D7D2A69}"/>
              </a:ext>
            </a:extLst>
          </p:cNvPr>
          <p:cNvSpPr/>
          <p:nvPr userDrawn="1"/>
        </p:nvSpPr>
        <p:spPr>
          <a:xfrm>
            <a:off x="0" y="6021238"/>
            <a:ext cx="12192000" cy="83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1262B0B-D630-4CB9-892E-E44033968C02}"/>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4400" b="1" baseline="0">
                <a:solidFill>
                  <a:srgbClr val="016B36"/>
                </a:solidFill>
              </a:defRPr>
            </a:lvl1pPr>
          </a:lstStyle>
          <a:p>
            <a:r>
              <a:rPr lang="en-US" dirty="0"/>
              <a:t>Click to edit Master title style – one line of text</a:t>
            </a:r>
          </a:p>
        </p:txBody>
      </p:sp>
    </p:spTree>
    <p:extLst>
      <p:ext uri="{BB962C8B-B14F-4D97-AF65-F5344CB8AC3E}">
        <p14:creationId xmlns:p14="http://schemas.microsoft.com/office/powerpoint/2010/main" val="415780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F886-D08B-4A5C-9797-B20925C34FB7}"/>
              </a:ext>
            </a:extLst>
          </p:cNvPr>
          <p:cNvSpPr>
            <a:spLocks noGrp="1"/>
          </p:cNvSpPr>
          <p:nvPr>
            <p:ph type="title" hasCustomPrompt="1"/>
          </p:nvPr>
        </p:nvSpPr>
        <p:spPr>
          <a:xfrm>
            <a:off x="685800" y="2473833"/>
            <a:ext cx="10823067" cy="1115568"/>
          </a:xfrm>
          <a:prstGeom prst="rect">
            <a:avLst/>
          </a:prstGeom>
        </p:spPr>
        <p:txBody>
          <a:bodyPr lIns="91440" tIns="45720" rIns="91440" bIns="45720"/>
          <a:lstStyle>
            <a:lvl1pPr algn="ctr">
              <a:defRPr sz="6000" b="1">
                <a:solidFill>
                  <a:srgbClr val="016B36"/>
                </a:solidFill>
              </a:defRPr>
            </a:lvl1pPr>
          </a:lstStyle>
          <a:p>
            <a:r>
              <a:rPr lang="en-US" dirty="0"/>
              <a:t>Click to edit Section Title</a:t>
            </a:r>
          </a:p>
        </p:txBody>
      </p:sp>
      <p:sp>
        <p:nvSpPr>
          <p:cNvPr id="13" name="Text Placeholder 9">
            <a:extLst>
              <a:ext uri="{FF2B5EF4-FFF2-40B4-BE49-F238E27FC236}">
                <a16:creationId xmlns:a16="http://schemas.microsoft.com/office/drawing/2014/main" id="{29EF9CBC-2889-4ECB-AC18-2E1EA3277F8C}"/>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7" name="Footer Placeholder 4">
            <a:extLst>
              <a:ext uri="{FF2B5EF4-FFF2-40B4-BE49-F238E27FC236}">
                <a16:creationId xmlns:a16="http://schemas.microsoft.com/office/drawing/2014/main" id="{4712D82C-A7A1-48CD-B78F-17B10F5E3A29}"/>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8" name="Slide Number Placeholder 5">
            <a:extLst>
              <a:ext uri="{FF2B5EF4-FFF2-40B4-BE49-F238E27FC236}">
                <a16:creationId xmlns:a16="http://schemas.microsoft.com/office/drawing/2014/main" id="{09FC39DD-7EEC-4A7B-A364-6AA57A9776CF}"/>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263041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81FD-864C-46B8-A0C2-BE11C1749614}"/>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4400" b="1" baseline="0">
                <a:solidFill>
                  <a:srgbClr val="016B36"/>
                </a:solidFill>
              </a:defRPr>
            </a:lvl1pPr>
          </a:lstStyle>
          <a:p>
            <a:r>
              <a:rPr lang="en-US" dirty="0"/>
              <a:t>Click to edit Master title style – one line of text</a:t>
            </a:r>
          </a:p>
        </p:txBody>
      </p:sp>
      <p:sp>
        <p:nvSpPr>
          <p:cNvPr id="3" name="Content Placeholder 2">
            <a:extLst>
              <a:ext uri="{FF2B5EF4-FFF2-40B4-BE49-F238E27FC236}">
                <a16:creationId xmlns:a16="http://schemas.microsoft.com/office/drawing/2014/main" id="{90B9036F-1B9A-49FC-A73C-6916C94A6704}"/>
              </a:ext>
            </a:extLst>
          </p:cNvPr>
          <p:cNvSpPr>
            <a:spLocks noGrp="1"/>
          </p:cNvSpPr>
          <p:nvPr>
            <p:ph idx="1" hasCustomPrompt="1"/>
          </p:nvPr>
        </p:nvSpPr>
        <p:spPr>
          <a:xfrm>
            <a:off x="685798" y="1224951"/>
            <a:ext cx="10698480" cy="4385274"/>
          </a:xfrm>
          <a:prstGeom prst="rect">
            <a:avLst/>
          </a:prstGeom>
        </p:spPr>
        <p:txBody>
          <a:bodyPr tIns="274320">
            <a:normAutofit/>
          </a:bodyPr>
          <a:lstStyle>
            <a:lvl1pPr>
              <a:defRPr sz="3600"/>
            </a:lvl1pPr>
            <a:lvl2pPr marL="685800" indent="-228600">
              <a:spcBef>
                <a:spcPts val="800"/>
              </a:spcBef>
              <a:buFont typeface="Calibri" panose="020F0502020204030204" pitchFamily="34" charset="0"/>
              <a:buChar char="⁻"/>
              <a:defRPr sz="3200"/>
            </a:lvl2pPr>
            <a:lvl3pPr>
              <a:spcBef>
                <a:spcPts val="800"/>
              </a:spcBef>
              <a:defRPr sz="2800"/>
            </a:lvl3pPr>
            <a:lvl4pPr marL="1600200" indent="-228600">
              <a:spcBef>
                <a:spcPts val="800"/>
              </a:spcBef>
              <a:buFont typeface="Calibri" panose="020F0502020204030204" pitchFamily="34" charset="0"/>
              <a:buChar char="⁻"/>
              <a:defRPr sz="2400"/>
            </a:lvl4pPr>
            <a:lvl5pPr>
              <a:spcBef>
                <a:spcPts val="800"/>
              </a:spcBef>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892BBDE-4EA1-4D57-BABE-6A7C4CD9529A}"/>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3" name="Footer Placeholder 4">
            <a:extLst>
              <a:ext uri="{FF2B5EF4-FFF2-40B4-BE49-F238E27FC236}">
                <a16:creationId xmlns:a16="http://schemas.microsoft.com/office/drawing/2014/main" id="{1E0D7838-11C1-47F9-B248-3EE95CF80E0E}"/>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Tree>
    <p:extLst>
      <p:ext uri="{BB962C8B-B14F-4D97-AF65-F5344CB8AC3E}">
        <p14:creationId xmlns:p14="http://schemas.microsoft.com/office/powerpoint/2010/main" val="111299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81FD-864C-46B8-A0C2-BE11C1749614}"/>
              </a:ext>
            </a:extLst>
          </p:cNvPr>
          <p:cNvSpPr>
            <a:spLocks noGrp="1"/>
          </p:cNvSpPr>
          <p:nvPr>
            <p:ph type="title" hasCustomPrompt="1"/>
          </p:nvPr>
        </p:nvSpPr>
        <p:spPr>
          <a:xfrm>
            <a:off x="694944" y="98426"/>
            <a:ext cx="10698480" cy="1079028"/>
          </a:xfrm>
          <a:prstGeom prst="rect">
            <a:avLst/>
          </a:prstGeom>
        </p:spPr>
        <p:txBody>
          <a:bodyPr bIns="0" anchor="b">
            <a:normAutofit/>
          </a:bodyPr>
          <a:lstStyle>
            <a:lvl1pPr algn="l">
              <a:defRPr sz="3600" b="1" baseline="0">
                <a:solidFill>
                  <a:srgbClr val="016B36"/>
                </a:solidFill>
              </a:defRPr>
            </a:lvl1pPr>
          </a:lstStyle>
          <a:p>
            <a:r>
              <a:rPr lang="en-US" dirty="0"/>
              <a:t>Master title style – up to two lines of text (click to edit)</a:t>
            </a:r>
          </a:p>
        </p:txBody>
      </p:sp>
      <p:sp>
        <p:nvSpPr>
          <p:cNvPr id="9" name="Text Placeholder 9">
            <a:extLst>
              <a:ext uri="{FF2B5EF4-FFF2-40B4-BE49-F238E27FC236}">
                <a16:creationId xmlns:a16="http://schemas.microsoft.com/office/drawing/2014/main" id="{E851B83F-75C9-4B13-880B-C1DE042F19F6}"/>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4" name="Footer Placeholder 4">
            <a:extLst>
              <a:ext uri="{FF2B5EF4-FFF2-40B4-BE49-F238E27FC236}">
                <a16:creationId xmlns:a16="http://schemas.microsoft.com/office/drawing/2014/main" id="{A996E7F3-5888-494F-BF6B-DBCE5B1A1C2D}"/>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7" name="Content Placeholder 2">
            <a:extLst>
              <a:ext uri="{FF2B5EF4-FFF2-40B4-BE49-F238E27FC236}">
                <a16:creationId xmlns:a16="http://schemas.microsoft.com/office/drawing/2014/main" id="{825AB9E1-0478-46BE-9F9F-30B905829213}"/>
              </a:ext>
            </a:extLst>
          </p:cNvPr>
          <p:cNvSpPr>
            <a:spLocks noGrp="1"/>
          </p:cNvSpPr>
          <p:nvPr>
            <p:ph idx="1" hasCustomPrompt="1"/>
          </p:nvPr>
        </p:nvSpPr>
        <p:spPr>
          <a:xfrm>
            <a:off x="685798" y="1224951"/>
            <a:ext cx="10698480" cy="4385274"/>
          </a:xfrm>
          <a:prstGeom prst="rect">
            <a:avLst/>
          </a:prstGeom>
        </p:spPr>
        <p:txBody>
          <a:bodyPr tIns="274320">
            <a:normAutofit/>
          </a:bodyPr>
          <a:lstStyle>
            <a:lvl1pPr>
              <a:defRPr sz="3600"/>
            </a:lvl1pPr>
            <a:lvl2pPr marL="685800" indent="-228600">
              <a:spcBef>
                <a:spcPts val="800"/>
              </a:spcBef>
              <a:buFont typeface="Calibri" panose="020F0502020204030204" pitchFamily="34" charset="0"/>
              <a:buChar char="⁻"/>
              <a:defRPr sz="3200"/>
            </a:lvl2pPr>
            <a:lvl3pPr>
              <a:spcBef>
                <a:spcPts val="800"/>
              </a:spcBef>
              <a:defRPr sz="2800"/>
            </a:lvl3pPr>
            <a:lvl4pPr marL="1600200" indent="-228600">
              <a:spcBef>
                <a:spcPts val="800"/>
              </a:spcBef>
              <a:buFont typeface="Calibri" panose="020F0502020204030204" pitchFamily="34" charset="0"/>
              <a:buChar char="⁻"/>
              <a:defRPr sz="2400"/>
            </a:lvl4pPr>
            <a:lvl5pPr>
              <a:spcBef>
                <a:spcPts val="800"/>
              </a:spcBef>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1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BF1B-FD7C-400F-9A91-F325DC6B9653}"/>
              </a:ext>
            </a:extLst>
          </p:cNvPr>
          <p:cNvSpPr>
            <a:spLocks noGrp="1"/>
          </p:cNvSpPr>
          <p:nvPr>
            <p:ph type="title" hasCustomPrompt="1"/>
          </p:nvPr>
        </p:nvSpPr>
        <p:spPr>
          <a:xfrm>
            <a:off x="685800" y="73152"/>
            <a:ext cx="10698480" cy="993648"/>
          </a:xfrm>
          <a:prstGeom prst="rect">
            <a:avLst/>
          </a:prstGeom>
        </p:spPr>
        <p:txBody>
          <a:bodyPr lIns="0" rIns="0" bIns="0" anchor="b">
            <a:normAutofit/>
          </a:bodyPr>
          <a:lstStyle>
            <a:lvl1pPr>
              <a:defRPr sz="4000">
                <a:solidFill>
                  <a:srgbClr val="016B36"/>
                </a:solidFill>
                <a:latin typeface="+mn-lt"/>
              </a:defRPr>
            </a:lvl1pPr>
          </a:lstStyle>
          <a:p>
            <a:r>
              <a:rPr lang="en-US" dirty="0"/>
              <a:t> Click to edit Master title style – one line of text</a:t>
            </a:r>
          </a:p>
        </p:txBody>
      </p:sp>
      <p:sp>
        <p:nvSpPr>
          <p:cNvPr id="3" name="Content Placeholder 2">
            <a:extLst>
              <a:ext uri="{FF2B5EF4-FFF2-40B4-BE49-F238E27FC236}">
                <a16:creationId xmlns:a16="http://schemas.microsoft.com/office/drawing/2014/main" id="{6A2AEB22-7507-45CA-A699-CB4F369AB215}"/>
              </a:ext>
            </a:extLst>
          </p:cNvPr>
          <p:cNvSpPr>
            <a:spLocks noGrp="1"/>
          </p:cNvSpPr>
          <p:nvPr>
            <p:ph sz="half" idx="1"/>
          </p:nvPr>
        </p:nvSpPr>
        <p:spPr>
          <a:xfrm>
            <a:off x="685799" y="1066800"/>
            <a:ext cx="5303520" cy="4533900"/>
          </a:xfrm>
          <a:prstGeom prst="rect">
            <a:avLst/>
          </a:prstGeom>
        </p:spPr>
        <p:txBody>
          <a:bodyPr tIns="91440"/>
          <a:lstStyle>
            <a:lvl1pPr>
              <a:defRPr sz="2400" b="1"/>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3FB8897-028C-4651-A9C2-D5E79EA42A23}"/>
              </a:ext>
            </a:extLst>
          </p:cNvPr>
          <p:cNvSpPr>
            <a:spLocks noGrp="1"/>
          </p:cNvSpPr>
          <p:nvPr>
            <p:ph sz="half" idx="2"/>
          </p:nvPr>
        </p:nvSpPr>
        <p:spPr>
          <a:xfrm>
            <a:off x="6076950" y="1066800"/>
            <a:ext cx="5303520" cy="4533900"/>
          </a:xfrm>
          <a:prstGeom prst="rect">
            <a:avLst/>
          </a:prstGeom>
        </p:spPr>
        <p:txBody>
          <a:bodyPr tIns="91440"/>
          <a:lstStyle>
            <a:lvl1pPr>
              <a:defRPr sz="2400" b="1"/>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093B3F7C-F4FB-4375-976A-283ED6F49462}"/>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7" name="Footer Placeholder 4">
            <a:extLst>
              <a:ext uri="{FF2B5EF4-FFF2-40B4-BE49-F238E27FC236}">
                <a16:creationId xmlns:a16="http://schemas.microsoft.com/office/drawing/2014/main" id="{6F6DF240-BDB1-435E-BA57-A72A982D0B4F}"/>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8" name="Slide Number Placeholder 5">
            <a:extLst>
              <a:ext uri="{FF2B5EF4-FFF2-40B4-BE49-F238E27FC236}">
                <a16:creationId xmlns:a16="http://schemas.microsoft.com/office/drawing/2014/main" id="{02B256B8-71EA-4CBC-B27C-644E6FDCEF3A}"/>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rgbClr val="003DB8"/>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172785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BF1B-FD7C-400F-9A91-F325DC6B9653}"/>
              </a:ext>
            </a:extLst>
          </p:cNvPr>
          <p:cNvSpPr>
            <a:spLocks noGrp="1"/>
          </p:cNvSpPr>
          <p:nvPr>
            <p:ph type="title" hasCustomPrompt="1"/>
          </p:nvPr>
        </p:nvSpPr>
        <p:spPr>
          <a:xfrm>
            <a:off x="685800" y="73152"/>
            <a:ext cx="10698480" cy="993648"/>
          </a:xfrm>
          <a:prstGeom prst="rect">
            <a:avLst/>
          </a:prstGeom>
        </p:spPr>
        <p:txBody>
          <a:bodyPr lIns="0" rIns="0" bIns="0" anchor="b">
            <a:normAutofit/>
          </a:bodyPr>
          <a:lstStyle>
            <a:lvl1pPr>
              <a:defRPr sz="3600">
                <a:solidFill>
                  <a:srgbClr val="016B36"/>
                </a:solidFill>
              </a:defRPr>
            </a:lvl1pPr>
          </a:lstStyle>
          <a:p>
            <a:r>
              <a:rPr lang="en-US" dirty="0"/>
              <a:t> Click to edit Master title style – two lines of text</a:t>
            </a:r>
          </a:p>
        </p:txBody>
      </p:sp>
      <p:sp>
        <p:nvSpPr>
          <p:cNvPr id="3" name="Content Placeholder 2">
            <a:extLst>
              <a:ext uri="{FF2B5EF4-FFF2-40B4-BE49-F238E27FC236}">
                <a16:creationId xmlns:a16="http://schemas.microsoft.com/office/drawing/2014/main" id="{6A2AEB22-7507-45CA-A699-CB4F369AB215}"/>
              </a:ext>
            </a:extLst>
          </p:cNvPr>
          <p:cNvSpPr>
            <a:spLocks noGrp="1"/>
          </p:cNvSpPr>
          <p:nvPr>
            <p:ph sz="half" idx="1"/>
          </p:nvPr>
        </p:nvSpPr>
        <p:spPr>
          <a:xfrm>
            <a:off x="685799" y="1066800"/>
            <a:ext cx="5303520" cy="4533900"/>
          </a:xfrm>
          <a:prstGeom prst="rect">
            <a:avLst/>
          </a:prstGeom>
        </p:spPr>
        <p:txBody>
          <a:bodyPr tIns="91440"/>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FB8897-028C-4651-A9C2-D5E79EA42A23}"/>
              </a:ext>
            </a:extLst>
          </p:cNvPr>
          <p:cNvSpPr>
            <a:spLocks noGrp="1"/>
          </p:cNvSpPr>
          <p:nvPr>
            <p:ph sz="half" idx="2"/>
          </p:nvPr>
        </p:nvSpPr>
        <p:spPr>
          <a:xfrm>
            <a:off x="6076950" y="1066800"/>
            <a:ext cx="5303520" cy="4533900"/>
          </a:xfrm>
          <a:prstGeom prst="rect">
            <a:avLst/>
          </a:prstGeom>
        </p:spPr>
        <p:txBody>
          <a:bodyPr tIns="91440"/>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a:extLst>
              <a:ext uri="{FF2B5EF4-FFF2-40B4-BE49-F238E27FC236}">
                <a16:creationId xmlns:a16="http://schemas.microsoft.com/office/drawing/2014/main" id="{093B3F7C-F4FB-4375-976A-283ED6F49462}"/>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7" name="Footer Placeholder 4">
            <a:extLst>
              <a:ext uri="{FF2B5EF4-FFF2-40B4-BE49-F238E27FC236}">
                <a16:creationId xmlns:a16="http://schemas.microsoft.com/office/drawing/2014/main" id="{6F6DF240-BDB1-435E-BA57-A72A982D0B4F}"/>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
        <p:nvSpPr>
          <p:cNvPr id="18" name="Slide Number Placeholder 5">
            <a:extLst>
              <a:ext uri="{FF2B5EF4-FFF2-40B4-BE49-F238E27FC236}">
                <a16:creationId xmlns:a16="http://schemas.microsoft.com/office/drawing/2014/main" id="{02B256B8-71EA-4CBC-B27C-644E6FDCEF3A}"/>
              </a:ext>
            </a:extLst>
          </p:cNvPr>
          <p:cNvSpPr>
            <a:spLocks noGrp="1"/>
          </p:cNvSpPr>
          <p:nvPr>
            <p:ph type="sldNum" sz="quarter" idx="4"/>
          </p:nvPr>
        </p:nvSpPr>
        <p:spPr>
          <a:xfrm>
            <a:off x="5744527" y="6175374"/>
            <a:ext cx="581025" cy="365125"/>
          </a:xfrm>
          <a:prstGeom prst="rect">
            <a:avLst/>
          </a:prstGeom>
        </p:spPr>
        <p:txBody>
          <a:bodyPr anchor="ctr"/>
          <a:lstStyle>
            <a:lvl1pPr algn="ctr">
              <a:defRPr sz="1200" b="1">
                <a:solidFill>
                  <a:schemeClr val="bg2">
                    <a:lumMod val="50000"/>
                  </a:schemeClr>
                </a:solidFill>
              </a:defRPr>
            </a:lvl1pPr>
          </a:lstStyle>
          <a:p>
            <a:r>
              <a:rPr lang="en-US" dirty="0"/>
              <a:t>- </a:t>
            </a:r>
            <a:fld id="{CC1FCD90-ACFD-4606-93A8-6D96C9871BF4}" type="slidenum">
              <a:rPr lang="en-US" smtClean="0"/>
              <a:pPr/>
              <a:t>‹#›</a:t>
            </a:fld>
            <a:r>
              <a:rPr lang="en-US" dirty="0"/>
              <a:t> -</a:t>
            </a:r>
          </a:p>
        </p:txBody>
      </p:sp>
    </p:spTree>
    <p:extLst>
      <p:ext uri="{BB962C8B-B14F-4D97-AF65-F5344CB8AC3E}">
        <p14:creationId xmlns:p14="http://schemas.microsoft.com/office/powerpoint/2010/main" val="345427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81FD-864C-46B8-A0C2-BE11C1749614}"/>
              </a:ext>
            </a:extLst>
          </p:cNvPr>
          <p:cNvSpPr>
            <a:spLocks noGrp="1"/>
          </p:cNvSpPr>
          <p:nvPr>
            <p:ph type="title" hasCustomPrompt="1"/>
          </p:nvPr>
        </p:nvSpPr>
        <p:spPr>
          <a:xfrm>
            <a:off x="694944" y="98425"/>
            <a:ext cx="10698480" cy="1079028"/>
          </a:xfrm>
          <a:prstGeom prst="rect">
            <a:avLst/>
          </a:prstGeom>
        </p:spPr>
        <p:txBody>
          <a:bodyPr bIns="0" anchor="b">
            <a:normAutofit/>
          </a:bodyPr>
          <a:lstStyle>
            <a:lvl1pPr algn="l">
              <a:defRPr sz="4400" b="1" baseline="0">
                <a:solidFill>
                  <a:srgbClr val="016B36"/>
                </a:solidFill>
              </a:defRPr>
            </a:lvl1pPr>
          </a:lstStyle>
          <a:p>
            <a:r>
              <a:rPr lang="en-US" dirty="0"/>
              <a:t>Click to edit Master title style – one line of text</a:t>
            </a:r>
          </a:p>
        </p:txBody>
      </p:sp>
      <p:sp>
        <p:nvSpPr>
          <p:cNvPr id="12" name="Text Placeholder 9">
            <a:extLst>
              <a:ext uri="{FF2B5EF4-FFF2-40B4-BE49-F238E27FC236}">
                <a16:creationId xmlns:a16="http://schemas.microsoft.com/office/drawing/2014/main" id="{9892BBDE-4EA1-4D57-BABE-6A7C4CD9529A}"/>
              </a:ext>
            </a:extLst>
          </p:cNvPr>
          <p:cNvSpPr>
            <a:spLocks noGrp="1"/>
          </p:cNvSpPr>
          <p:nvPr>
            <p:ph type="body" sz="quarter" idx="13"/>
          </p:nvPr>
        </p:nvSpPr>
        <p:spPr>
          <a:xfrm>
            <a:off x="685800" y="5657723"/>
            <a:ext cx="10698480" cy="210312"/>
          </a:xfrm>
          <a:prstGeom prst="rect">
            <a:avLst/>
          </a:prstGeom>
        </p:spPr>
        <p:txBody>
          <a:bodyPr lIns="0" rIns="0" bIns="0" anchor="ctr" anchorCtr="0"/>
          <a:lstStyle>
            <a:lvl1pPr marL="0" indent="0">
              <a:buNone/>
              <a:defRPr lang="en-US" sz="1000" i="1" dirty="0"/>
            </a:lvl1pPr>
          </a:lstStyle>
          <a:p>
            <a:pPr marL="0" lvl="0"/>
            <a:r>
              <a:rPr lang="en-US"/>
              <a:t>Click to edit Master text styles</a:t>
            </a:r>
          </a:p>
        </p:txBody>
      </p:sp>
      <p:sp>
        <p:nvSpPr>
          <p:cNvPr id="13" name="Footer Placeholder 4">
            <a:extLst>
              <a:ext uri="{FF2B5EF4-FFF2-40B4-BE49-F238E27FC236}">
                <a16:creationId xmlns:a16="http://schemas.microsoft.com/office/drawing/2014/main" id="{1E0D7838-11C1-47F9-B248-3EE95CF80E0E}"/>
              </a:ext>
            </a:extLst>
          </p:cNvPr>
          <p:cNvSpPr>
            <a:spLocks noGrp="1"/>
          </p:cNvSpPr>
          <p:nvPr>
            <p:ph type="ftr" sz="quarter" idx="3"/>
          </p:nvPr>
        </p:nvSpPr>
        <p:spPr>
          <a:xfrm>
            <a:off x="8629650" y="6175375"/>
            <a:ext cx="2619375" cy="365125"/>
          </a:xfrm>
          <a:prstGeom prst="rect">
            <a:avLst/>
          </a:prstGeom>
        </p:spPr>
        <p:txBody>
          <a:bodyPr lIns="0" rIns="0" bIns="0" anchor="ctr" anchorCtr="0"/>
          <a:lstStyle>
            <a:lvl1pPr algn="r">
              <a:defRPr sz="1200" i="1"/>
            </a:lvl1pPr>
          </a:lstStyle>
          <a:p>
            <a:endParaRPr lang="en-US" dirty="0"/>
          </a:p>
        </p:txBody>
      </p:sp>
    </p:spTree>
    <p:extLst>
      <p:ext uri="{BB962C8B-B14F-4D97-AF65-F5344CB8AC3E}">
        <p14:creationId xmlns:p14="http://schemas.microsoft.com/office/powerpoint/2010/main" val="282508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FFC04-3C0D-4DAF-99CE-5C2B1D3D5A03}"/>
              </a:ext>
            </a:extLst>
          </p:cNvPr>
          <p:cNvPicPr>
            <a:picLocks noChangeAspect="1"/>
          </p:cNvPicPr>
          <p:nvPr/>
        </p:nvPicPr>
        <p:blipFill rotWithShape="1">
          <a:blip r:embed="rId23"/>
          <a:srcRect l="-6" t="7010" r="6"/>
          <a:stretch/>
        </p:blipFill>
        <p:spPr>
          <a:xfrm>
            <a:off x="-43132" y="6000749"/>
            <a:ext cx="12249646" cy="884395"/>
          </a:xfrm>
          <a:prstGeom prst="rect">
            <a:avLst/>
          </a:prstGeom>
        </p:spPr>
      </p:pic>
      <p:sp>
        <p:nvSpPr>
          <p:cNvPr id="9" name="Title Placeholder 1">
            <a:extLst>
              <a:ext uri="{FF2B5EF4-FFF2-40B4-BE49-F238E27FC236}">
                <a16:creationId xmlns:a16="http://schemas.microsoft.com/office/drawing/2014/main" id="{45860051-C89B-4CA8-BD2D-2263901A2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B53B39D1-F02F-489F-A421-6BC4FD486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3008C1D-31A7-4E32-8DC9-765FC3AAB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2" name="Footer Placeholder 4">
            <a:extLst>
              <a:ext uri="{FF2B5EF4-FFF2-40B4-BE49-F238E27FC236}">
                <a16:creationId xmlns:a16="http://schemas.microsoft.com/office/drawing/2014/main" id="{F51360B3-FD28-427A-ACE8-EE88119F8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D9F1E93D-1135-433B-A8B9-0D154FFB6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C584B-4FDB-4F44-A6C4-1975659C80FA}" type="slidenum">
              <a:rPr lang="en-US" smtClean="0"/>
              <a:t>‹#›</a:t>
            </a:fld>
            <a:endParaRPr lang="en-US"/>
          </a:p>
        </p:txBody>
      </p:sp>
    </p:spTree>
    <p:extLst>
      <p:ext uri="{BB962C8B-B14F-4D97-AF65-F5344CB8AC3E}">
        <p14:creationId xmlns:p14="http://schemas.microsoft.com/office/powerpoint/2010/main" val="1546555270"/>
      </p:ext>
    </p:extLst>
  </p:cSld>
  <p:clrMap bg1="lt1" tx1="dk1" bg2="lt2" tx2="dk2" accent1="accent1" accent2="accent2" accent3="accent3" accent4="accent4" accent5="accent5" accent6="accent6" hlink="hlink" folHlink="folHlink"/>
  <p:sldLayoutIdLst>
    <p:sldLayoutId id="2147483724" r:id="rId1"/>
    <p:sldLayoutId id="2147483722" r:id="rId2"/>
    <p:sldLayoutId id="2147483718" r:id="rId3"/>
    <p:sldLayoutId id="2147483717" r:id="rId4"/>
    <p:sldLayoutId id="2147483723" r:id="rId5"/>
    <p:sldLayoutId id="2147483716" r:id="rId6"/>
    <p:sldLayoutId id="2147483725" r:id="rId7"/>
    <p:sldLayoutId id="2147483720" r:id="rId8"/>
    <p:sldLayoutId id="2147483682" r:id="rId9"/>
    <p:sldLayoutId id="2147483681" r:id="rId10"/>
    <p:sldLayoutId id="2147483726" r:id="rId11"/>
    <p:sldLayoutId id="2147483683" r:id="rId12"/>
    <p:sldLayoutId id="2147483727" r:id="rId13"/>
    <p:sldLayoutId id="2147483728" r:id="rId14"/>
    <p:sldLayoutId id="2147483729" r:id="rId15"/>
    <p:sldLayoutId id="2147483730" r:id="rId16"/>
    <p:sldLayoutId id="2147483674" r:id="rId17"/>
    <p:sldLayoutId id="2147483719" r:id="rId18"/>
    <p:sldLayoutId id="2147483684" r:id="rId19"/>
    <p:sldLayoutId id="2147483685" r:id="rId20"/>
    <p:sldLayoutId id="2147483710" r:id="rId21"/>
  </p:sldLayoutIdLst>
  <p:hf hdr="0" ftr="0" dt="0"/>
  <p:txStyles>
    <p:title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1" y="6017036"/>
            <a:ext cx="11986255" cy="840964"/>
            <a:chOff x="0" y="6017036"/>
            <a:chExt cx="8989691" cy="840964"/>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r="11940"/>
            <a:stretch/>
          </p:blipFill>
          <p:spPr>
            <a:xfrm>
              <a:off x="0" y="6017036"/>
              <a:ext cx="8052179" cy="840964"/>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0" y="6172200"/>
              <a:ext cx="607691" cy="609600"/>
            </a:xfrm>
            <a:prstGeom prst="rect">
              <a:avLst/>
            </a:prstGeom>
          </p:spPr>
        </p:pic>
      </p:grpSp>
      <p:sp>
        <p:nvSpPr>
          <p:cNvPr id="2" name="Title Placeholder 1"/>
          <p:cNvSpPr>
            <a:spLocks noGrp="1"/>
          </p:cNvSpPr>
          <p:nvPr>
            <p:ph type="title"/>
          </p:nvPr>
        </p:nvSpPr>
        <p:spPr>
          <a:xfrm>
            <a:off x="1016000" y="304800"/>
            <a:ext cx="102616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208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A15CE-9D31-44FE-A4A3-3DFF05212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845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croplandcros.scinet.usd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diagramQuickStyle" Target="../diagrams/quickStyle1.xml"/><Relationship Id="rId5" Type="http://schemas.openxmlformats.org/officeDocument/2006/relationships/image" Target="../media/image11.png"/><Relationship Id="rId10" Type="http://schemas.openxmlformats.org/officeDocument/2006/relationships/diagramLayout" Target="../diagrams/layout1.xml"/><Relationship Id="rId4" Type="http://schemas.openxmlformats.org/officeDocument/2006/relationships/image" Target="../media/image10.png"/><Relationship Id="rId9"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77979-1EAF-19B4-8C90-DFA0B6F64B55}"/>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utout/>
                    </a14:imgEffect>
                    <a14:imgEffect>
                      <a14:saturation sat="33000"/>
                    </a14:imgEffect>
                    <a14:imgEffect>
                      <a14:brightnessContrast contrast="-20000"/>
                    </a14:imgEffect>
                  </a14:imgLayer>
                </a14:imgProps>
              </a:ext>
            </a:extLst>
          </a:blip>
          <a:stretch>
            <a:fillRect/>
          </a:stretch>
        </p:blipFill>
        <p:spPr>
          <a:xfrm>
            <a:off x="0" y="0"/>
            <a:ext cx="10429875" cy="6851321"/>
          </a:xfrm>
          <a:prstGeom prst="rect">
            <a:avLst/>
          </a:prstGeom>
        </p:spPr>
      </p:pic>
      <p:sp>
        <p:nvSpPr>
          <p:cNvPr id="11" name="Title 10">
            <a:extLst>
              <a:ext uri="{FF2B5EF4-FFF2-40B4-BE49-F238E27FC236}">
                <a16:creationId xmlns:a16="http://schemas.microsoft.com/office/drawing/2014/main" id="{7FA5AEC3-A036-6453-D632-45FAEAF3ABE1}"/>
              </a:ext>
            </a:extLst>
          </p:cNvPr>
          <p:cNvSpPr>
            <a:spLocks noGrp="1"/>
          </p:cNvSpPr>
          <p:nvPr>
            <p:ph type="title"/>
          </p:nvPr>
        </p:nvSpPr>
        <p:spPr>
          <a:xfrm>
            <a:off x="181610" y="1918991"/>
            <a:ext cx="10698480" cy="1506669"/>
          </a:xfrm>
        </p:spPr>
        <p:txBody>
          <a:bodyPr vert="horz" lIns="91440" tIns="45720" rIns="91440" bIns="0" rtlCol="0" anchor="b">
            <a:noAutofit/>
          </a:bodyPr>
          <a:lstStyle/>
          <a:p>
            <a:r>
              <a:rPr lang="en-US" sz="3000" b="1" kern="1200" baseline="0" dirty="0">
                <a:solidFill>
                  <a:schemeClr val="bg1"/>
                </a:solidFill>
                <a:effectLst/>
                <a:latin typeface="+mn-lt"/>
                <a:ea typeface="+mj-ea"/>
                <a:cs typeface="Calibri"/>
              </a:rPr>
              <a:t>Applying Non-Survey Data </a:t>
            </a:r>
            <a:br>
              <a:rPr lang="en-US" sz="3000" b="1" kern="1200" baseline="0" dirty="0">
                <a:effectLst/>
                <a:latin typeface="+mn-lt"/>
                <a:cs typeface="Calibri" panose="020F0502020204030204" pitchFamily="34" charset="0"/>
              </a:rPr>
            </a:br>
            <a:r>
              <a:rPr lang="en-US" sz="3000" b="1" kern="1200" baseline="0" dirty="0">
                <a:solidFill>
                  <a:schemeClr val="bg1"/>
                </a:solidFill>
                <a:effectLst/>
                <a:latin typeface="+mn-lt"/>
                <a:ea typeface="+mj-ea"/>
                <a:cs typeface="Calibri"/>
              </a:rPr>
              <a:t>and Machine Learning Techniques </a:t>
            </a:r>
            <a:br>
              <a:rPr lang="en-US" sz="3000" b="1" kern="1200" baseline="0" dirty="0">
                <a:effectLst/>
                <a:latin typeface="+mn-lt"/>
                <a:cs typeface="Calibri" panose="020F0502020204030204" pitchFamily="34" charset="0"/>
              </a:rPr>
            </a:br>
            <a:r>
              <a:rPr lang="en-US" sz="3000" b="1" kern="1200" baseline="0" dirty="0">
                <a:solidFill>
                  <a:schemeClr val="bg1"/>
                </a:solidFill>
                <a:effectLst/>
                <a:latin typeface="+mn-lt"/>
                <a:ea typeface="+mj-ea"/>
                <a:cs typeface="Calibri"/>
              </a:rPr>
              <a:t>to Address Nonresponse in an Agricultural Area Frame Survey</a:t>
            </a:r>
            <a:endParaRPr lang="en-US" sz="3000" b="1" kern="1200" baseline="0" dirty="0">
              <a:solidFill>
                <a:schemeClr val="bg1"/>
              </a:solidFill>
              <a:latin typeface="+mn-lt"/>
              <a:ea typeface="+mj-ea"/>
              <a:cs typeface="Calibri"/>
            </a:endParaRPr>
          </a:p>
        </p:txBody>
      </p:sp>
      <p:sp>
        <p:nvSpPr>
          <p:cNvPr id="13" name="TextBox 12">
            <a:extLst>
              <a:ext uri="{FF2B5EF4-FFF2-40B4-BE49-F238E27FC236}">
                <a16:creationId xmlns:a16="http://schemas.microsoft.com/office/drawing/2014/main" id="{67779E23-D4F5-BD73-3C4C-37E55B631C08}"/>
              </a:ext>
            </a:extLst>
          </p:cNvPr>
          <p:cNvSpPr txBox="1"/>
          <p:nvPr/>
        </p:nvSpPr>
        <p:spPr>
          <a:xfrm>
            <a:off x="286385" y="3425660"/>
            <a:ext cx="10698480" cy="698741"/>
          </a:xfrm>
          <a:prstGeom prst="rect">
            <a:avLst/>
          </a:prstGeom>
        </p:spPr>
        <p:txBody>
          <a:bodyPr vert="horz" lIns="0" tIns="45720" rIns="0" bIns="0" rtlCol="0" anchor="ctr" anchorCtr="0">
            <a:normAutofit/>
          </a:bodyPr>
          <a:lstStyle/>
          <a:p>
            <a:pPr>
              <a:lnSpc>
                <a:spcPct val="90000"/>
              </a:lnSpc>
              <a:spcBef>
                <a:spcPts val="1000"/>
              </a:spcBef>
            </a:pPr>
            <a:r>
              <a:rPr lang="en-US" sz="2000" i="1" kern="1200" dirty="0">
                <a:solidFill>
                  <a:schemeClr val="bg1"/>
                </a:solidFill>
                <a:effectLst/>
                <a:latin typeface="+mn-lt"/>
                <a:ea typeface="+mn-ea"/>
                <a:cs typeface="+mn-cs"/>
              </a:rPr>
              <a:t>Arthur Rosales, Tara Murphy, Luca Sartore, Jake Abernethy, Robert Emmet, Linda J. Young</a:t>
            </a:r>
            <a:endParaRPr lang="en-US" sz="2000" i="1" kern="1200" dirty="0">
              <a:solidFill>
                <a:schemeClr val="bg1"/>
              </a:solidFill>
              <a:latin typeface="+mn-lt"/>
              <a:ea typeface="+mn-ea"/>
              <a:cs typeface="+mn-cs"/>
            </a:endParaRPr>
          </a:p>
        </p:txBody>
      </p:sp>
      <p:sp>
        <p:nvSpPr>
          <p:cNvPr id="1035" name="TextBox 1034">
            <a:extLst>
              <a:ext uri="{FF2B5EF4-FFF2-40B4-BE49-F238E27FC236}">
                <a16:creationId xmlns:a16="http://schemas.microsoft.com/office/drawing/2014/main" id="{E0E563E3-5A26-B597-003A-A5748274AD0B}"/>
              </a:ext>
            </a:extLst>
          </p:cNvPr>
          <p:cNvSpPr txBox="1"/>
          <p:nvPr/>
        </p:nvSpPr>
        <p:spPr>
          <a:xfrm>
            <a:off x="4307371" y="5927991"/>
            <a:ext cx="6122504" cy="923330"/>
          </a:xfrm>
          <a:prstGeom prst="rect">
            <a:avLst/>
          </a:prstGeom>
          <a:noFill/>
        </p:spPr>
        <p:txBody>
          <a:bodyPr wrap="square">
            <a:spAutoFit/>
          </a:bodyPr>
          <a:lstStyle/>
          <a:p>
            <a:pPr marL="0" indent="0" algn="r">
              <a:buNone/>
            </a:pPr>
            <a:r>
              <a:rPr lang="en-US" dirty="0">
                <a:solidFill>
                  <a:schemeClr val="bg1">
                    <a:lumMod val="85000"/>
                  </a:schemeClr>
                </a:solidFill>
              </a:rPr>
              <a:t>The findings and conclusions in this presentation are those of the authors and should not be construed to represent any official USDA or U.S. Government determination or policy.</a:t>
            </a:r>
          </a:p>
        </p:txBody>
      </p:sp>
      <p:pic>
        <p:nvPicPr>
          <p:cNvPr id="5" name="Picture 4" descr="Logo&#10;&#10;Description automatically generated">
            <a:extLst>
              <a:ext uri="{FF2B5EF4-FFF2-40B4-BE49-F238E27FC236}">
                <a16:creationId xmlns:a16="http://schemas.microsoft.com/office/drawing/2014/main" id="{CC7326F1-37CB-96D1-969C-852D1DF899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4837" y="2035716"/>
            <a:ext cx="925553" cy="636609"/>
          </a:xfrm>
          <a:prstGeom prst="rect">
            <a:avLst/>
          </a:prstGeom>
        </p:spPr>
      </p:pic>
    </p:spTree>
    <p:extLst>
      <p:ext uri="{BB962C8B-B14F-4D97-AF65-F5344CB8AC3E}">
        <p14:creationId xmlns:p14="http://schemas.microsoft.com/office/powerpoint/2010/main" val="206640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6B1FAEA-DEBA-56D9-25D9-699848DFB645}"/>
              </a:ext>
            </a:extLst>
          </p:cNvPr>
          <p:cNvPicPr>
            <a:picLocks noGrp="1" noChangeAspect="1"/>
          </p:cNvPicPr>
          <p:nvPr>
            <p:ph idx="1"/>
          </p:nvPr>
        </p:nvPicPr>
        <p:blipFill>
          <a:blip r:embed="rId3"/>
          <a:stretch>
            <a:fillRect/>
          </a:stretch>
        </p:blipFill>
        <p:spPr>
          <a:xfrm>
            <a:off x="5645234" y="1179244"/>
            <a:ext cx="5755356" cy="4499512"/>
          </a:xfrm>
        </p:spPr>
      </p:pic>
      <p:sp>
        <p:nvSpPr>
          <p:cNvPr id="3" name="TextBox 2">
            <a:extLst>
              <a:ext uri="{FF2B5EF4-FFF2-40B4-BE49-F238E27FC236}">
                <a16:creationId xmlns:a16="http://schemas.microsoft.com/office/drawing/2014/main" id="{4BB8D718-5729-56AC-A100-A0FC10A115BE}"/>
              </a:ext>
            </a:extLst>
          </p:cNvPr>
          <p:cNvSpPr txBox="1"/>
          <p:nvPr/>
        </p:nvSpPr>
        <p:spPr>
          <a:xfrm>
            <a:off x="16794" y="1576826"/>
            <a:ext cx="5755356"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Annually produced, georeferenced, 30m, crop-specific land cover dataset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Captures planted acres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Freely available to the public</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Provides information for over 100 crops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National scale (2008 – 2023)</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dirty="0">
                <a:solidFill>
                  <a:prstClr val="black"/>
                </a:solidFill>
                <a:latin typeface="Calibri"/>
              </a:rPr>
              <a:t>Only complete at </a:t>
            </a:r>
            <a:r>
              <a:rPr lang="en-US" sz="2400" b="1" u="sng" dirty="0">
                <a:solidFill>
                  <a:prstClr val="black"/>
                </a:solidFill>
                <a:latin typeface="Calibri"/>
              </a:rPr>
              <a:t>end</a:t>
            </a:r>
            <a:r>
              <a:rPr lang="en-US" sz="2400" b="1" dirty="0">
                <a:solidFill>
                  <a:prstClr val="black"/>
                </a:solidFill>
                <a:latin typeface="Calibri"/>
              </a:rPr>
              <a:t> of growing season</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2102E55-5F71-01AD-3680-916FBAE17EC1}"/>
              </a:ext>
            </a:extLst>
          </p:cNvPr>
          <p:cNvSpPr txBox="1"/>
          <p:nvPr/>
        </p:nvSpPr>
        <p:spPr>
          <a:xfrm>
            <a:off x="6220775" y="5678756"/>
            <a:ext cx="517981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angal" pitchFamily="2"/>
              </a:rPr>
              <a:t>CroplandCROS</a:t>
            </a:r>
            <a:r>
              <a:rPr kumimoji="0" lang="en-US" sz="1800" b="0" i="0" u="none" strike="noStrike" kern="1200" cap="none" spc="0" normalizeH="0" baseline="0" noProof="0" dirty="0">
                <a:ln>
                  <a:noFill/>
                </a:ln>
                <a:solidFill>
                  <a:prstClr val="black"/>
                </a:solidFill>
                <a:effectLst/>
                <a:uLnTx/>
                <a:uFillTx/>
                <a:latin typeface="Calibri"/>
                <a:ea typeface="+mn-ea"/>
                <a:cs typeface="Mangal" pitchFamily="2"/>
              </a:rPr>
              <a:t>:</a:t>
            </a:r>
            <a:r>
              <a:rPr kumimoji="0" lang="en-US" sz="1800" b="0" i="0" u="none" strike="noStrike" kern="1200" cap="none" spc="0" normalizeH="0" baseline="0" noProof="0" dirty="0">
                <a:ln>
                  <a:noFill/>
                </a:ln>
                <a:solidFill>
                  <a:srgbClr val="00B050"/>
                </a:solidFill>
                <a:effectLst/>
                <a:uLnTx/>
                <a:uFillTx/>
                <a:latin typeface="Calibri"/>
                <a:ea typeface="+mn-ea"/>
                <a:cs typeface="Mangal" pitchFamily="2"/>
              </a:rPr>
              <a:t>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https://croplandcros.scinet.usda.gov/</a:t>
            </a:r>
            <a:endParaRPr kumimoji="0" lang="en-US" sz="1800" b="0" i="0" u="none" strike="noStrike" kern="1200" cap="none" spc="0" normalizeH="0" baseline="0" noProof="0" dirty="0">
              <a:ln>
                <a:noFill/>
              </a:ln>
              <a:solidFill>
                <a:srgbClr val="00B050"/>
              </a:solidFill>
              <a:effectLst/>
              <a:uLnTx/>
              <a:uFillTx/>
              <a:latin typeface="Calibri"/>
              <a:ea typeface="+mn-ea"/>
              <a:cs typeface="Mangal" pitchFamily="2"/>
            </a:endParaRPr>
          </a:p>
        </p:txBody>
      </p:sp>
      <p:sp>
        <p:nvSpPr>
          <p:cNvPr id="8" name="Title 1">
            <a:extLst>
              <a:ext uri="{FF2B5EF4-FFF2-40B4-BE49-F238E27FC236}">
                <a16:creationId xmlns:a16="http://schemas.microsoft.com/office/drawing/2014/main" id="{05BB49BC-B555-8BE9-EFC4-55C23BADBB97}"/>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NASS Cropland Data Layer (CDL)</a:t>
            </a:r>
          </a:p>
        </p:txBody>
      </p:sp>
      <p:sp>
        <p:nvSpPr>
          <p:cNvPr id="10" name="Slide Number Placeholder 9">
            <a:extLst>
              <a:ext uri="{FF2B5EF4-FFF2-40B4-BE49-F238E27FC236}">
                <a16:creationId xmlns:a16="http://schemas.microsoft.com/office/drawing/2014/main" id="{0BD550DF-C3DD-778F-E5CA-B5F0BF8D1888}"/>
              </a:ext>
            </a:extLst>
          </p:cNvPr>
          <p:cNvSpPr>
            <a:spLocks noGrp="1"/>
          </p:cNvSpPr>
          <p:nvPr>
            <p:ph type="sldNum" sz="quarter" idx="12"/>
          </p:nvPr>
        </p:nvSpPr>
        <p:spPr/>
        <p:txBody>
          <a:bodyPr/>
          <a:lstStyle/>
          <a:p>
            <a:fld id="{52CC584B-4FDB-4F44-A6C4-1975659C80FA}" type="slidenum">
              <a:rPr lang="en-US" smtClean="0"/>
              <a:t>10</a:t>
            </a:fld>
            <a:endParaRPr lang="en-US" dirty="0"/>
          </a:p>
        </p:txBody>
      </p:sp>
    </p:spTree>
    <p:extLst>
      <p:ext uri="{BB962C8B-B14F-4D97-AF65-F5344CB8AC3E}">
        <p14:creationId xmlns:p14="http://schemas.microsoft.com/office/powerpoint/2010/main" val="148511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45920DB-3513-A20B-6237-B05EC82B30A4}"/>
              </a:ext>
            </a:extLst>
          </p:cNvPr>
          <p:cNvGrpSpPr>
            <a:grpSpLocks noChangeAspect="1"/>
          </p:cNvGrpSpPr>
          <p:nvPr/>
        </p:nvGrpSpPr>
        <p:grpSpPr>
          <a:xfrm>
            <a:off x="1966471" y="2228087"/>
            <a:ext cx="8259058" cy="3948875"/>
            <a:chOff x="2973262" y="2302194"/>
            <a:chExt cx="6533986" cy="3124073"/>
          </a:xfrm>
        </p:grpSpPr>
        <p:pic>
          <p:nvPicPr>
            <p:cNvPr id="6" name="Picture 5">
              <a:extLst>
                <a:ext uri="{FF2B5EF4-FFF2-40B4-BE49-F238E27FC236}">
                  <a16:creationId xmlns:a16="http://schemas.microsoft.com/office/drawing/2014/main" id="{50B7C269-A58D-8DA6-873A-B715E630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262" y="2979728"/>
              <a:ext cx="6245476" cy="1812927"/>
            </a:xfrm>
            <a:prstGeom prst="rect">
              <a:avLst/>
            </a:prstGeom>
          </p:spPr>
        </p:pic>
        <p:sp>
          <p:nvSpPr>
            <p:cNvPr id="7" name="TextBox 6">
              <a:extLst>
                <a:ext uri="{FF2B5EF4-FFF2-40B4-BE49-F238E27FC236}">
                  <a16:creationId xmlns:a16="http://schemas.microsoft.com/office/drawing/2014/main" id="{6AB9B057-1791-F0D4-FF92-8CF3C15823FF}"/>
                </a:ext>
              </a:extLst>
            </p:cNvPr>
            <p:cNvSpPr txBox="1"/>
            <p:nvPr/>
          </p:nvSpPr>
          <p:spPr>
            <a:xfrm>
              <a:off x="7180908" y="5027893"/>
              <a:ext cx="2326340" cy="398374"/>
            </a:xfrm>
            <a:prstGeom prst="rect">
              <a:avLst/>
            </a:prstGeom>
            <a:noFill/>
          </p:spPr>
          <p:txBody>
            <a:bodyPr wrap="none" rtlCol="0">
              <a:spAutoFit/>
            </a:bodyPr>
            <a:lstStyle/>
            <a:p>
              <a:pPr defTabSz="877824">
                <a:spcAft>
                  <a:spcPts val="600"/>
                </a:spcAft>
              </a:pPr>
              <a:r>
                <a:rPr lang="en-US" sz="2688" kern="1200">
                  <a:solidFill>
                    <a:schemeClr val="tx1"/>
                  </a:solidFill>
                  <a:latin typeface="+mn-lt"/>
                  <a:ea typeface="+mn-ea"/>
                  <a:cs typeface="+mn-cs"/>
                </a:rPr>
                <a:t>February Prediction</a:t>
              </a:r>
              <a:endParaRPr lang="en-US" sz="2800"/>
            </a:p>
          </p:txBody>
        </p:sp>
        <p:sp>
          <p:nvSpPr>
            <p:cNvPr id="8" name="TextBox 7">
              <a:extLst>
                <a:ext uri="{FF2B5EF4-FFF2-40B4-BE49-F238E27FC236}">
                  <a16:creationId xmlns:a16="http://schemas.microsoft.com/office/drawing/2014/main" id="{4BEB5EA2-6B06-0F2E-BE04-6FC12AE335C2}"/>
                </a:ext>
              </a:extLst>
            </p:cNvPr>
            <p:cNvSpPr txBox="1"/>
            <p:nvPr/>
          </p:nvSpPr>
          <p:spPr>
            <a:xfrm>
              <a:off x="2973262" y="2302194"/>
              <a:ext cx="4438699" cy="398374"/>
            </a:xfrm>
            <a:prstGeom prst="rect">
              <a:avLst/>
            </a:prstGeom>
            <a:noFill/>
          </p:spPr>
          <p:txBody>
            <a:bodyPr wrap="none" rtlCol="0">
              <a:spAutoFit/>
            </a:bodyPr>
            <a:lstStyle/>
            <a:p>
              <a:pPr defTabSz="877824">
                <a:spcAft>
                  <a:spcPts val="600"/>
                </a:spcAft>
              </a:pPr>
              <a:r>
                <a:rPr lang="en-US" sz="2688" kern="1200">
                  <a:solidFill>
                    <a:schemeClr val="tx1"/>
                  </a:solidFill>
                  <a:latin typeface="+mn-lt"/>
                  <a:ea typeface="+mn-ea"/>
                  <a:cs typeface="+mn-cs"/>
                </a:rPr>
                <a:t>Past CDLs and FSA Crop Reporting data</a:t>
              </a:r>
              <a:endParaRPr lang="en-US" sz="2800"/>
            </a:p>
          </p:txBody>
        </p:sp>
      </p:grpSp>
      <p:sp>
        <p:nvSpPr>
          <p:cNvPr id="14" name="Title 1">
            <a:extLst>
              <a:ext uri="{FF2B5EF4-FFF2-40B4-BE49-F238E27FC236}">
                <a16:creationId xmlns:a16="http://schemas.microsoft.com/office/drawing/2014/main" id="{0A765352-F308-5691-73FB-E4D4A462A81A}"/>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Predictive Cropland Data Layer (PCDL):</a:t>
            </a:r>
          </a:p>
          <a:p>
            <a:pPr algn="ctr"/>
            <a:r>
              <a:rPr lang="en-US" dirty="0">
                <a:solidFill>
                  <a:schemeClr val="bg1"/>
                </a:solidFill>
              </a:rPr>
              <a:t>Modeling Crop Rotations at the Pixel Level</a:t>
            </a:r>
          </a:p>
        </p:txBody>
      </p:sp>
      <p:sp>
        <p:nvSpPr>
          <p:cNvPr id="15" name="Slide Number Placeholder 14">
            <a:extLst>
              <a:ext uri="{FF2B5EF4-FFF2-40B4-BE49-F238E27FC236}">
                <a16:creationId xmlns:a16="http://schemas.microsoft.com/office/drawing/2014/main" id="{1141FF07-C8FD-67F7-6D94-3F71BC5B4664}"/>
              </a:ext>
            </a:extLst>
          </p:cNvPr>
          <p:cNvSpPr>
            <a:spLocks noGrp="1"/>
          </p:cNvSpPr>
          <p:nvPr>
            <p:ph type="sldNum" sz="quarter" idx="12"/>
          </p:nvPr>
        </p:nvSpPr>
        <p:spPr/>
        <p:txBody>
          <a:bodyPr/>
          <a:lstStyle/>
          <a:p>
            <a:fld id="{52CC584B-4FDB-4F44-A6C4-1975659C80FA}" type="slidenum">
              <a:rPr lang="en-US" smtClean="0"/>
              <a:t>11</a:t>
            </a:fld>
            <a:endParaRPr lang="en-US" dirty="0"/>
          </a:p>
        </p:txBody>
      </p:sp>
    </p:spTree>
    <p:extLst>
      <p:ext uri="{BB962C8B-B14F-4D97-AF65-F5344CB8AC3E}">
        <p14:creationId xmlns:p14="http://schemas.microsoft.com/office/powerpoint/2010/main" val="191755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891B953-19C8-9DE7-0965-39E0BEFF1B41}"/>
                  </a:ext>
                </a:extLst>
              </p:cNvPr>
              <p:cNvSpPr>
                <a:spLocks noGrp="1"/>
              </p:cNvSpPr>
              <p:nvPr>
                <p:ph idx="1"/>
              </p:nvPr>
            </p:nvSpPr>
            <p:spPr>
              <a:xfrm>
                <a:off x="838200" y="1524592"/>
                <a:ext cx="10515600" cy="4251960"/>
              </a:xfrm>
            </p:spPr>
            <p:txBody>
              <a:bodyPr vert="horz" lIns="91440" tIns="45720" rIns="91440" bIns="45720" rtlCol="0">
                <a:noAutofit/>
              </a:bodyPr>
              <a:lstStyle/>
              <a:p>
                <a:pPr>
                  <a:lnSpc>
                    <a:spcPct val="90000"/>
                  </a:lnSpc>
                  <a:spcAft>
                    <a:spcPts val="1200"/>
                  </a:spcAft>
                </a:pPr>
                <a:r>
                  <a:rPr lang="en-US" sz="2400" dirty="0">
                    <a:ea typeface="+mn-lt"/>
                    <a:cs typeface="+mn-lt"/>
                  </a:rPr>
                  <a:t>A Markov chain of order </a:t>
                </a:r>
                <a14:m>
                  <m:oMath xmlns:m="http://schemas.openxmlformats.org/officeDocument/2006/math">
                    <m:r>
                      <a:rPr lang="en-US" sz="2400" i="1">
                        <a:latin typeface="Cambria Math" panose="02040503050406030204" pitchFamily="18" charset="0"/>
                        <a:ea typeface="+mn-lt"/>
                        <a:cs typeface="+mn-lt"/>
                      </a:rPr>
                      <m:t>𝑝</m:t>
                    </m:r>
                    <m:r>
                      <a:rPr lang="en-US" sz="2400" i="1">
                        <a:latin typeface="Cambria Math" panose="02040503050406030204" pitchFamily="18" charset="0"/>
                        <a:ea typeface="+mn-lt"/>
                        <a:cs typeface="+mn-lt"/>
                      </a:rPr>
                      <m:t> ∈ </m:t>
                    </m:r>
                    <m:r>
                      <a:rPr lang="en-US" sz="2400" i="1">
                        <a:latin typeface="Cambria Math" panose="02040503050406030204" pitchFamily="18" charset="0"/>
                        <a:ea typeface="Cambria Math" panose="02040503050406030204" pitchFamily="18" charset="0"/>
                        <a:cs typeface="+mn-lt"/>
                      </a:rPr>
                      <m:t>ℕ</m:t>
                    </m:r>
                    <m:r>
                      <a:rPr lang="en-US" sz="2400" i="1">
                        <a:latin typeface="Cambria Math" panose="02040503050406030204" pitchFamily="18" charset="0"/>
                        <a:ea typeface="+mn-lt"/>
                        <a:cs typeface="+mn-lt"/>
                      </a:rPr>
                      <m:t> </m:t>
                    </m:r>
                  </m:oMath>
                </a14:m>
                <a:r>
                  <a:rPr lang="en-US" sz="2400" dirty="0">
                    <a:ea typeface="+mn-lt"/>
                    <a:cs typeface="+mn-lt"/>
                  </a:rPr>
                  <a:t>is a transition probability (TP) model for a categorical stochastic process </a:t>
                </a:r>
                <a14:m>
                  <m:oMath xmlns:m="http://schemas.openxmlformats.org/officeDocument/2006/math">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𝑋</m:t>
                        </m:r>
                      </m:e>
                      <m:sub>
                        <m:r>
                          <a:rPr lang="en-US" sz="2400" i="1">
                            <a:latin typeface="Cambria Math" panose="02040503050406030204" pitchFamily="18" charset="0"/>
                            <a:ea typeface="+mn-lt"/>
                            <a:cs typeface="+mn-lt"/>
                          </a:rPr>
                          <m:t>𝑡</m:t>
                        </m:r>
                      </m:sub>
                    </m:sSub>
                  </m:oMath>
                </a14:m>
                <a:r>
                  <a:rPr lang="en-US" sz="2400" dirty="0">
                    <a:ea typeface="+mn-lt"/>
                    <a:cs typeface="+mn-lt"/>
                  </a:rPr>
                  <a:t> , for a given time </a:t>
                </a:r>
                <a14:m>
                  <m:oMath xmlns:m="http://schemas.openxmlformats.org/officeDocument/2006/math">
                    <m:r>
                      <a:rPr lang="en-US" sz="2400" i="1">
                        <a:latin typeface="Cambria Math" panose="02040503050406030204" pitchFamily="18" charset="0"/>
                        <a:ea typeface="+mn-lt"/>
                        <a:cs typeface="+mn-lt"/>
                      </a:rPr>
                      <m:t>𝑡</m:t>
                    </m:r>
                    <m:r>
                      <a:rPr lang="en-US" sz="2400" i="1">
                        <a:latin typeface="Cambria Math" panose="02040503050406030204" pitchFamily="18" charset="0"/>
                        <a:ea typeface="+mn-lt"/>
                        <a:cs typeface="+mn-lt"/>
                      </a:rPr>
                      <m:t> ∈ </m:t>
                    </m:r>
                    <m:r>
                      <a:rPr lang="en-US" sz="2400" i="1">
                        <a:latin typeface="Cambria Math" panose="02040503050406030204" pitchFamily="18" charset="0"/>
                        <a:ea typeface="+mn-lt"/>
                        <a:cs typeface="+mn-lt"/>
                      </a:rPr>
                      <m:t>ℤ</m:t>
                    </m:r>
                  </m:oMath>
                </a14:m>
                <a:endParaRPr lang="en-US" sz="2400" dirty="0">
                  <a:ea typeface="+mn-lt"/>
                  <a:cs typeface="+mn-lt"/>
                </a:endParaRPr>
              </a:p>
              <a:p>
                <a:pPr>
                  <a:lnSpc>
                    <a:spcPct val="90000"/>
                  </a:lnSpc>
                  <a:spcAft>
                    <a:spcPts val="1200"/>
                  </a:spcAft>
                </a:pPr>
                <a:r>
                  <a:rPr lang="en-US" sz="2400" dirty="0">
                    <a:ea typeface="+mn-lt"/>
                    <a:cs typeface="+mn-lt"/>
                  </a:rPr>
                  <a:t>Such probability is defined as</a:t>
                </a:r>
                <a:br>
                  <a:rPr lang="en-US" sz="2400" dirty="0">
                    <a:ea typeface="+mn-lt"/>
                    <a:cs typeface="+mn-lt"/>
                  </a:rPr>
                </a:br>
                <a14:m>
                  <m:oMath xmlns:m="http://schemas.openxmlformats.org/officeDocument/2006/math">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𝜋</m:t>
                        </m:r>
                      </m:e>
                      <m:sub>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i="1">
                                <a:latin typeface="Cambria Math" panose="02040503050406030204" pitchFamily="18" charset="0"/>
                                <a:ea typeface="+mn-lt"/>
                                <a:cs typeface="+mn-lt"/>
                              </a:rPr>
                              <m:t>1</m:t>
                            </m:r>
                          </m:sub>
                        </m:sSub>
                        <m:r>
                          <a:rPr lang="en-US" sz="2400" i="1">
                            <a:latin typeface="Cambria Math" panose="02040503050406030204" pitchFamily="18" charset="0"/>
                            <a:ea typeface="+mn-lt"/>
                            <a:cs typeface="+mn-lt"/>
                          </a:rPr>
                          <m:t>,…, </m:t>
                        </m:r>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i="1">
                                <a:latin typeface="Cambria Math" panose="02040503050406030204" pitchFamily="18" charset="0"/>
                                <a:ea typeface="+mn-lt"/>
                                <a:cs typeface="+mn-lt"/>
                              </a:rPr>
                              <m:t>𝑝</m:t>
                            </m:r>
                          </m:sub>
                        </m:sSub>
                        <m:r>
                          <a:rPr lang="en-US" sz="2400" i="1">
                            <a:latin typeface="Cambria Math" panose="02040503050406030204" pitchFamily="18" charset="0"/>
                            <a:ea typeface="+mn-lt"/>
                            <a:cs typeface="+mn-lt"/>
                          </a:rPr>
                          <m:t>,</m:t>
                        </m:r>
                        <m:r>
                          <a:rPr lang="en-US" sz="2400" i="1">
                            <a:latin typeface="Cambria Math" panose="02040503050406030204" pitchFamily="18" charset="0"/>
                            <a:ea typeface="+mn-lt"/>
                            <a:cs typeface="+mn-lt"/>
                          </a:rPr>
                          <m:t>𝑖</m:t>
                        </m:r>
                      </m:sub>
                    </m:sSub>
                    <m:r>
                      <a:rPr lang="en-US" sz="2400" i="1">
                        <a:latin typeface="Cambria Math" panose="02040503050406030204" pitchFamily="18" charset="0"/>
                        <a:ea typeface="+mn-lt"/>
                        <a:cs typeface="+mn-lt"/>
                      </a:rPr>
                      <m:t> =</m:t>
                    </m:r>
                    <m:func>
                      <m:funcPr>
                        <m:ctrlPr>
                          <a:rPr lang="en-US" sz="2400" i="1">
                            <a:latin typeface="Cambria Math" panose="02040503050406030204" pitchFamily="18" charset="0"/>
                            <a:ea typeface="+mn-lt"/>
                            <a:cs typeface="+mn-lt"/>
                          </a:rPr>
                        </m:ctrlPr>
                      </m:funcPr>
                      <m:fName>
                        <m:r>
                          <m:rPr>
                            <m:sty m:val="p"/>
                          </m:rPr>
                          <a:rPr lang="en-US" sz="2400" i="0">
                            <a:latin typeface="Cambria Math" panose="02040503050406030204" pitchFamily="18" charset="0"/>
                            <a:ea typeface="+mn-lt"/>
                            <a:cs typeface="+mn-lt"/>
                          </a:rPr>
                          <m:t>Pr</m:t>
                        </m:r>
                      </m:fName>
                      <m:e>
                        <m:d>
                          <m:dPr>
                            <m:ctrlPr>
                              <a:rPr lang="en-US" sz="2400" i="1">
                                <a:latin typeface="Cambria Math" panose="02040503050406030204" pitchFamily="18" charset="0"/>
                                <a:ea typeface="+mn-lt"/>
                                <a:cs typeface="+mn-lt"/>
                              </a:rPr>
                            </m:ctrlPr>
                          </m:dPr>
                          <m:e>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𝑋</m:t>
                                </m:r>
                              </m:e>
                              <m:sub>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𝑡</m:t>
                                    </m:r>
                                  </m:e>
                                  <m:sub>
                                    <m:r>
                                      <a:rPr lang="en-US" sz="2400" b="0" i="1">
                                        <a:latin typeface="Cambria Math" panose="02040503050406030204" pitchFamily="18" charset="0"/>
                                        <a:ea typeface="+mn-lt"/>
                                        <a:cs typeface="+mn-lt"/>
                                      </a:rPr>
                                      <m:t>0</m:t>
                                    </m:r>
                                  </m:sub>
                                </m:sSub>
                              </m:sub>
                            </m:sSub>
                            <m:r>
                              <a:rPr lang="en-US" sz="2400" i="1">
                                <a:latin typeface="Cambria Math" panose="02040503050406030204" pitchFamily="18" charset="0"/>
                                <a:ea typeface="+mn-lt"/>
                                <a:cs typeface="+mn-lt"/>
                              </a:rPr>
                              <m:t>=</m:t>
                            </m:r>
                            <m:r>
                              <a:rPr lang="en-US" sz="2400" i="1">
                                <a:latin typeface="Cambria Math" panose="02040503050406030204" pitchFamily="18" charset="0"/>
                                <a:ea typeface="+mn-lt"/>
                                <a:cs typeface="+mn-lt"/>
                              </a:rPr>
                              <m:t>𝑖</m:t>
                            </m:r>
                            <m:r>
                              <a:rPr lang="en-US" sz="2400" b="0" i="1">
                                <a:latin typeface="Cambria Math" panose="02040503050406030204" pitchFamily="18" charset="0"/>
                                <a:ea typeface="+mn-lt"/>
                                <a:cs typeface="+mn-lt"/>
                              </a:rPr>
                              <m:t> </m:t>
                            </m:r>
                          </m:e>
                          <m:e>
                            <m:r>
                              <a:rPr lang="en-US" sz="2400" b="0" i="1">
                                <a:latin typeface="Cambria Math" panose="02040503050406030204" pitchFamily="18" charset="0"/>
                                <a:ea typeface="+mn-lt"/>
                                <a:cs typeface="+mn-lt"/>
                              </a:rPr>
                              <m:t> </m:t>
                            </m:r>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𝑋</m:t>
                                </m:r>
                              </m:e>
                              <m:sub>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𝑡</m:t>
                                    </m:r>
                                  </m:e>
                                  <m:sub>
                                    <m:r>
                                      <a:rPr lang="en-US" sz="2400" i="1">
                                        <a:latin typeface="Cambria Math" panose="02040503050406030204" pitchFamily="18" charset="0"/>
                                        <a:ea typeface="+mn-lt"/>
                                        <a:cs typeface="+mn-lt"/>
                                      </a:rPr>
                                      <m:t>1</m:t>
                                    </m:r>
                                  </m:sub>
                                </m:sSub>
                              </m:sub>
                            </m:sSub>
                            <m:r>
                              <a:rPr lang="en-US" sz="2400" i="1">
                                <a:latin typeface="Cambria Math" panose="02040503050406030204" pitchFamily="18" charset="0"/>
                                <a:ea typeface="+mn-lt"/>
                                <a:cs typeface="+mn-lt"/>
                              </a:rPr>
                              <m:t>=</m:t>
                            </m:r>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b="0" i="1">
                                    <a:latin typeface="Cambria Math" panose="02040503050406030204" pitchFamily="18" charset="0"/>
                                    <a:ea typeface="+mn-lt"/>
                                    <a:cs typeface="+mn-lt"/>
                                  </a:rPr>
                                  <m:t>1</m:t>
                                </m:r>
                              </m:sub>
                            </m:sSub>
                            <m:r>
                              <a:rPr lang="en-US" sz="2400" i="1">
                                <a:latin typeface="Cambria Math" panose="02040503050406030204" pitchFamily="18" charset="0"/>
                                <a:ea typeface="+mn-lt"/>
                                <a:cs typeface="+mn-lt"/>
                              </a:rPr>
                              <m:t>, . . . , </m:t>
                            </m:r>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𝑋</m:t>
                                </m:r>
                              </m:e>
                              <m:sub>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𝑡</m:t>
                                    </m:r>
                                  </m:e>
                                  <m:sub>
                                    <m:r>
                                      <a:rPr lang="en-US" sz="2400" i="1">
                                        <a:latin typeface="Cambria Math" panose="02040503050406030204" pitchFamily="18" charset="0"/>
                                        <a:ea typeface="+mn-lt"/>
                                        <a:cs typeface="+mn-lt"/>
                                      </a:rPr>
                                      <m:t>𝑝</m:t>
                                    </m:r>
                                  </m:sub>
                                </m:sSub>
                              </m:sub>
                            </m:sSub>
                            <m:r>
                              <a:rPr lang="en-US" sz="2400" i="1">
                                <a:latin typeface="Cambria Math" panose="02040503050406030204" pitchFamily="18" charset="0"/>
                                <a:ea typeface="+mn-lt"/>
                                <a:cs typeface="+mn-lt"/>
                              </a:rPr>
                              <m:t>=</m:t>
                            </m:r>
                            <m:sSub>
                              <m:sSubPr>
                                <m:ctrlPr>
                                  <a:rPr lang="en-US" sz="2400" b="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i="1">
                                    <a:latin typeface="Cambria Math" panose="02040503050406030204" pitchFamily="18" charset="0"/>
                                    <a:ea typeface="+mn-lt"/>
                                    <a:cs typeface="+mn-lt"/>
                                  </a:rPr>
                                  <m:t>𝑝</m:t>
                                </m:r>
                              </m:sub>
                            </m:sSub>
                          </m:e>
                        </m:d>
                      </m:e>
                    </m:func>
                    <m:r>
                      <a:rPr lang="en-US" sz="2400" i="1">
                        <a:latin typeface="Cambria Math" panose="02040503050406030204" pitchFamily="18" charset="0"/>
                        <a:ea typeface="+mn-lt"/>
                        <a:cs typeface="+mn-lt"/>
                      </a:rPr>
                      <m:t>,</m:t>
                    </m:r>
                  </m:oMath>
                </a14:m>
                <a:br>
                  <a:rPr lang="en-US" sz="2400" dirty="0">
                    <a:ea typeface="+mn-lt"/>
                    <a:cs typeface="+mn-lt"/>
                  </a:rPr>
                </a:br>
                <a:r>
                  <a:rPr lang="en-US" sz="2400" dirty="0">
                    <a:ea typeface="+mn-lt"/>
                    <a:cs typeface="+mn-lt"/>
                  </a:rPr>
                  <a:t>where </a:t>
                </a:r>
                <a14:m>
                  <m:oMath xmlns:m="http://schemas.openxmlformats.org/officeDocument/2006/math">
                    <m:r>
                      <a:rPr lang="en-US" sz="2400" i="1">
                        <a:latin typeface="Cambria Math" panose="02040503050406030204" pitchFamily="18" charset="0"/>
                        <a:ea typeface="+mn-lt"/>
                        <a:cs typeface="+mn-lt"/>
                      </a:rPr>
                      <m:t>𝑖</m:t>
                    </m:r>
                    <m:r>
                      <a:rPr lang="en-US" sz="2400" i="1">
                        <a:latin typeface="Cambria Math" panose="02040503050406030204" pitchFamily="18" charset="0"/>
                        <a:ea typeface="+mn-lt"/>
                        <a:cs typeface="+mn-lt"/>
                      </a:rPr>
                      <m:t>, </m:t>
                    </m:r>
                    <m:sSub>
                      <m:sSubPr>
                        <m:ctrlPr>
                          <a:rPr lang="en-US" sz="240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i="1">
                            <a:latin typeface="Cambria Math" panose="02040503050406030204" pitchFamily="18" charset="0"/>
                            <a:ea typeface="+mn-lt"/>
                            <a:cs typeface="+mn-lt"/>
                          </a:rPr>
                          <m:t>1</m:t>
                        </m:r>
                      </m:sub>
                    </m:sSub>
                    <m:r>
                      <a:rPr lang="en-US" sz="2400" i="1">
                        <a:latin typeface="Cambria Math" panose="02040503050406030204" pitchFamily="18" charset="0"/>
                        <a:ea typeface="+mn-lt"/>
                        <a:cs typeface="+mn-lt"/>
                      </a:rPr>
                      <m:t>, . . . , </m:t>
                    </m:r>
                    <m:sSub>
                      <m:sSubPr>
                        <m:ctrlPr>
                          <a:rPr lang="en-US" sz="240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𝑗</m:t>
                        </m:r>
                      </m:e>
                      <m:sub>
                        <m:r>
                          <a:rPr lang="en-US" sz="2400" i="1">
                            <a:latin typeface="Cambria Math" panose="02040503050406030204" pitchFamily="18" charset="0"/>
                            <a:ea typeface="+mn-lt"/>
                            <a:cs typeface="+mn-lt"/>
                          </a:rPr>
                          <m:t>𝑝</m:t>
                        </m:r>
                      </m:sub>
                    </m:sSub>
                    <m:r>
                      <a:rPr lang="en-US" sz="2400" i="1">
                        <a:latin typeface="Cambria Math" panose="02040503050406030204" pitchFamily="18" charset="0"/>
                        <a:ea typeface="+mn-lt"/>
                        <a:cs typeface="+mn-lt"/>
                      </a:rPr>
                      <m:t> ∈ </m:t>
                    </m:r>
                    <m:r>
                      <a:rPr lang="en-US" sz="2400" i="1">
                        <a:latin typeface="Cambria Math" panose="02040503050406030204" pitchFamily="18" charset="0"/>
                        <a:ea typeface="Cambria Math" panose="02040503050406030204" pitchFamily="18" charset="0"/>
                        <a:cs typeface="+mn-lt"/>
                      </a:rPr>
                      <m:t>𝕊</m:t>
                    </m:r>
                  </m:oMath>
                </a14:m>
                <a:r>
                  <a:rPr lang="en-US" sz="2400" dirty="0">
                    <a:ea typeface="+mn-lt"/>
                    <a:cs typeface="+mn-lt"/>
                  </a:rPr>
                  <a:t> represent the states of the process described by a set </a:t>
                </a:r>
                <a14:m>
                  <m:oMath xmlns:m="http://schemas.openxmlformats.org/officeDocument/2006/math">
                    <m:r>
                      <a:rPr lang="en-US" sz="2400" i="1">
                        <a:latin typeface="Cambria Math" panose="02040503050406030204" pitchFamily="18" charset="0"/>
                        <a:ea typeface="Cambria Math" panose="02040503050406030204" pitchFamily="18" charset="0"/>
                        <a:cs typeface="+mn-lt"/>
                      </a:rPr>
                      <m:t>𝕊</m:t>
                    </m:r>
                  </m:oMath>
                </a14:m>
                <a:r>
                  <a:rPr lang="en-US" sz="2400" dirty="0">
                    <a:ea typeface="+mn-lt"/>
                    <a:cs typeface="+mn-lt"/>
                  </a:rPr>
                  <a:t> of possible categorical outcomes</a:t>
                </a:r>
              </a:p>
              <a:p>
                <a:pPr>
                  <a:lnSpc>
                    <a:spcPct val="90000"/>
                  </a:lnSpc>
                  <a:spcAft>
                    <a:spcPts val="1200"/>
                  </a:spcAft>
                </a:pPr>
                <a:r>
                  <a:rPr lang="en-US" sz="2400" dirty="0">
                    <a:cs typeface="Calibri"/>
                  </a:rPr>
                  <a:t>The number of </a:t>
                </a:r>
                <a:r>
                  <a:rPr lang="en-US" sz="2400" dirty="0">
                    <a:ea typeface="+mn-lt"/>
                    <a:cs typeface="+mn-lt"/>
                  </a:rPr>
                  <a:t>training parameters in Higher Order Markov Chains (</a:t>
                </a:r>
                <a:r>
                  <a:rPr lang="en-US" sz="2400" dirty="0">
                    <a:cs typeface="Calibri"/>
                  </a:rPr>
                  <a:t>HOMC) grows exponentially with respect to the order</a:t>
                </a:r>
                <a:r>
                  <a:rPr lang="en-US" sz="2400" dirty="0">
                    <a:ea typeface="+mn-lt"/>
                    <a:cs typeface="+mn-lt"/>
                  </a:rPr>
                  <a:t> of the chain</a:t>
                </a:r>
                <a:endParaRPr lang="en-US" sz="2400" i="1" dirty="0">
                  <a:ea typeface="+mn-lt"/>
                  <a:cs typeface="+mn-lt"/>
                </a:endParaRPr>
              </a:p>
              <a:p>
                <a:pPr>
                  <a:lnSpc>
                    <a:spcPct val="90000"/>
                  </a:lnSpc>
                  <a:spcAft>
                    <a:spcPts val="1200"/>
                  </a:spcAft>
                </a:pPr>
                <a:r>
                  <a:rPr lang="en-US" sz="2400" dirty="0">
                    <a:ea typeface="+mn-lt"/>
                    <a:cs typeface="+mn-lt"/>
                  </a:rPr>
                  <a:t>Sartore et al. (2023) discussed the use of Deep Neural Networks (DNN) for parsimonious representations of HOMC</a:t>
                </a:r>
                <a:endParaRPr lang="en-US" sz="2400" i="1" dirty="0">
                  <a:ea typeface="+mn-lt"/>
                  <a:cs typeface="+mn-lt"/>
                </a:endParaRPr>
              </a:p>
            </p:txBody>
          </p:sp>
        </mc:Choice>
        <mc:Fallback xmlns="">
          <p:sp>
            <p:nvSpPr>
              <p:cNvPr id="6" name="Content Placeholder 2">
                <a:extLst>
                  <a:ext uri="{FF2B5EF4-FFF2-40B4-BE49-F238E27FC236}">
                    <a16:creationId xmlns:a16="http://schemas.microsoft.com/office/drawing/2014/main" id="{3891B953-19C8-9DE7-0965-39E0BEFF1B41}"/>
                  </a:ext>
                </a:extLst>
              </p:cNvPr>
              <p:cNvSpPr>
                <a:spLocks noGrp="1" noRot="1" noChangeAspect="1" noMove="1" noResize="1" noEditPoints="1" noAdjustHandles="1" noChangeArrowheads="1" noChangeShapeType="1" noTextEdit="1"/>
              </p:cNvSpPr>
              <p:nvPr>
                <p:ph idx="1"/>
              </p:nvPr>
            </p:nvSpPr>
            <p:spPr>
              <a:xfrm>
                <a:off x="838200" y="1524592"/>
                <a:ext cx="10515600" cy="4251960"/>
              </a:xfrm>
              <a:blipFill>
                <a:blip r:embed="rId3"/>
                <a:stretch>
                  <a:fillRect l="-812" t="-2006" r="-1333" b="-6877"/>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EDD3D6C3-D975-6340-CB9F-9B7C2DE9577E}"/>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PCDL Model Details</a:t>
            </a:r>
          </a:p>
        </p:txBody>
      </p:sp>
      <p:sp>
        <p:nvSpPr>
          <p:cNvPr id="7" name="Slide Number Placeholder 6">
            <a:extLst>
              <a:ext uri="{FF2B5EF4-FFF2-40B4-BE49-F238E27FC236}">
                <a16:creationId xmlns:a16="http://schemas.microsoft.com/office/drawing/2014/main" id="{EA46B6C4-8B21-64B0-86FE-E23103A3EEDB}"/>
              </a:ext>
            </a:extLst>
          </p:cNvPr>
          <p:cNvSpPr>
            <a:spLocks noGrp="1"/>
          </p:cNvSpPr>
          <p:nvPr>
            <p:ph type="sldNum" sz="quarter" idx="12"/>
          </p:nvPr>
        </p:nvSpPr>
        <p:spPr/>
        <p:txBody>
          <a:bodyPr/>
          <a:lstStyle/>
          <a:p>
            <a:fld id="{52CC584B-4FDB-4F44-A6C4-1975659C80FA}" type="slidenum">
              <a:rPr lang="en-US" smtClean="0"/>
              <a:t>12</a:t>
            </a:fld>
            <a:endParaRPr lang="en-US" dirty="0"/>
          </a:p>
        </p:txBody>
      </p:sp>
    </p:spTree>
    <p:extLst>
      <p:ext uri="{BB962C8B-B14F-4D97-AF65-F5344CB8AC3E}">
        <p14:creationId xmlns:p14="http://schemas.microsoft.com/office/powerpoint/2010/main" val="62075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03BC86B-1953-318C-0567-731FBE747853}"/>
              </a:ext>
            </a:extLst>
          </p:cNvPr>
          <p:cNvGrpSpPr/>
          <p:nvPr/>
        </p:nvGrpSpPr>
        <p:grpSpPr>
          <a:xfrm>
            <a:off x="1" y="1190737"/>
            <a:ext cx="6895652" cy="4857890"/>
            <a:chOff x="3253092" y="1177727"/>
            <a:chExt cx="7089166" cy="4994218"/>
          </a:xfrm>
        </p:grpSpPr>
        <p:pic>
          <p:nvPicPr>
            <p:cNvPr id="8" name="Picture 7">
              <a:extLst>
                <a:ext uri="{FF2B5EF4-FFF2-40B4-BE49-F238E27FC236}">
                  <a16:creationId xmlns:a16="http://schemas.microsoft.com/office/drawing/2014/main" id="{D7A501DC-F9CE-19CB-7A17-B505F8223921}"/>
                </a:ext>
              </a:extLst>
            </p:cNvPr>
            <p:cNvPicPr>
              <a:picLocks noChangeAspect="1"/>
            </p:cNvPicPr>
            <p:nvPr/>
          </p:nvPicPr>
          <p:blipFill rotWithShape="1">
            <a:blip r:embed="rId3"/>
            <a:srcRect l="13684"/>
            <a:stretch/>
          </p:blipFill>
          <p:spPr>
            <a:xfrm>
              <a:off x="3253092" y="1177727"/>
              <a:ext cx="7089166" cy="4994218"/>
            </a:xfrm>
            <a:prstGeom prst="rect">
              <a:avLst/>
            </a:prstGeom>
          </p:spPr>
        </p:pic>
        <p:sp>
          <p:nvSpPr>
            <p:cNvPr id="18" name="Cross 17">
              <a:extLst>
                <a:ext uri="{FF2B5EF4-FFF2-40B4-BE49-F238E27FC236}">
                  <a16:creationId xmlns:a16="http://schemas.microsoft.com/office/drawing/2014/main" id="{7F51F2E7-AF58-CFA0-D263-A3AA37638412}"/>
                </a:ext>
              </a:extLst>
            </p:cNvPr>
            <p:cNvSpPr/>
            <p:nvPr/>
          </p:nvSpPr>
          <p:spPr>
            <a:xfrm>
              <a:off x="6105525" y="2493765"/>
              <a:ext cx="174170" cy="174170"/>
            </a:xfrm>
            <a:prstGeom prst="plus">
              <a:avLst>
                <a:gd name="adj" fmla="val 384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24F7C2-B8F6-C8B6-C0F8-A447805B7399}"/>
                </a:ext>
              </a:extLst>
            </p:cNvPr>
            <p:cNvPicPr>
              <a:picLocks noChangeAspect="1"/>
            </p:cNvPicPr>
            <p:nvPr/>
          </p:nvPicPr>
          <p:blipFill>
            <a:blip r:embed="rId4"/>
            <a:stretch>
              <a:fillRect/>
            </a:stretch>
          </p:blipFill>
          <p:spPr>
            <a:xfrm>
              <a:off x="3253092" y="1177727"/>
              <a:ext cx="1971675" cy="3095625"/>
            </a:xfrm>
            <a:prstGeom prst="rect">
              <a:avLst/>
            </a:prstGeom>
          </p:spPr>
        </p:pic>
      </p:grpSp>
      <p:cxnSp>
        <p:nvCxnSpPr>
          <p:cNvPr id="15" name="Straight Arrow Connector 14">
            <a:extLst>
              <a:ext uri="{FF2B5EF4-FFF2-40B4-BE49-F238E27FC236}">
                <a16:creationId xmlns:a16="http://schemas.microsoft.com/office/drawing/2014/main" id="{38525715-BCE5-C9FC-0BCA-191A5CABB823}"/>
              </a:ext>
            </a:extLst>
          </p:cNvPr>
          <p:cNvCxnSpPr>
            <a:cxnSpLocks/>
          </p:cNvCxnSpPr>
          <p:nvPr/>
        </p:nvCxnSpPr>
        <p:spPr>
          <a:xfrm>
            <a:off x="1902015" y="2556896"/>
            <a:ext cx="7336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E7D692B-D83B-A4F9-46F1-AE6EFB1E0591}"/>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Crop Sequence Boundaries (CSBs):</a:t>
            </a:r>
          </a:p>
          <a:p>
            <a:pPr algn="ctr"/>
            <a:r>
              <a:rPr lang="en-US" dirty="0">
                <a:solidFill>
                  <a:schemeClr val="bg1"/>
                </a:solidFill>
              </a:rPr>
              <a:t>Synthetic Crop Fields</a:t>
            </a:r>
          </a:p>
        </p:txBody>
      </p:sp>
      <p:sp>
        <p:nvSpPr>
          <p:cNvPr id="21" name="Slide Number Placeholder 20">
            <a:extLst>
              <a:ext uri="{FF2B5EF4-FFF2-40B4-BE49-F238E27FC236}">
                <a16:creationId xmlns:a16="http://schemas.microsoft.com/office/drawing/2014/main" id="{856F52C3-5764-8DA2-75F9-4B4612503D1C}"/>
              </a:ext>
            </a:extLst>
          </p:cNvPr>
          <p:cNvSpPr>
            <a:spLocks noGrp="1"/>
          </p:cNvSpPr>
          <p:nvPr>
            <p:ph type="sldNum" sz="quarter" idx="12"/>
          </p:nvPr>
        </p:nvSpPr>
        <p:spPr/>
        <p:txBody>
          <a:bodyPr/>
          <a:lstStyle/>
          <a:p>
            <a:fld id="{52CC584B-4FDB-4F44-A6C4-1975659C80FA}" type="slidenum">
              <a:rPr lang="en-US" smtClean="0"/>
              <a:t>13</a:t>
            </a:fld>
            <a:endParaRPr lang="en-US" dirty="0"/>
          </a:p>
        </p:txBody>
      </p:sp>
      <p:sp>
        <p:nvSpPr>
          <p:cNvPr id="3" name="TextBox 2">
            <a:extLst>
              <a:ext uri="{FF2B5EF4-FFF2-40B4-BE49-F238E27FC236}">
                <a16:creationId xmlns:a16="http://schemas.microsoft.com/office/drawing/2014/main" id="{6D874AC3-6BCA-28B1-EC47-F68ACBC162AE}"/>
              </a:ext>
            </a:extLst>
          </p:cNvPr>
          <p:cNvSpPr txBox="1"/>
          <p:nvPr/>
        </p:nvSpPr>
        <p:spPr>
          <a:xfrm>
            <a:off x="6895653" y="1203591"/>
            <a:ext cx="5296346" cy="5139869"/>
          </a:xfrm>
          <a:prstGeom prst="rect">
            <a:avLst/>
          </a:prstGeom>
          <a:noFill/>
        </p:spPr>
        <p:txBody>
          <a:bodyPr wrap="square">
            <a:spAutoFit/>
          </a:bodyPr>
          <a:lstStyle/>
          <a:p>
            <a:pPr marL="342900" lvl="0" indent="-342900">
              <a:lnSpc>
                <a:spcPct val="100000"/>
              </a:lnSpc>
              <a:spcAft>
                <a:spcPts val="1200"/>
              </a:spcAft>
              <a:buFont typeface="Arial" panose="020B0604020202020204" pitchFamily="34" charset="0"/>
              <a:buChar char="•"/>
            </a:pPr>
            <a:r>
              <a:rPr lang="en-US" sz="2400" dirty="0"/>
              <a:t>Automatically delineated fields</a:t>
            </a:r>
          </a:p>
          <a:p>
            <a:pPr marL="342900" indent="-342900">
              <a:spcAft>
                <a:spcPts val="1200"/>
              </a:spcAft>
              <a:buFont typeface="Arial" panose="020B0604020202020204" pitchFamily="34" charset="0"/>
              <a:buChar char="•"/>
            </a:pPr>
            <a:r>
              <a:rPr lang="en-US" sz="2400" kern="1200" dirty="0"/>
              <a:t>Synthetic representation of agricultural fields, their acreage, and crop rotation history</a:t>
            </a:r>
            <a:endParaRPr lang="en-US" sz="2400" dirty="0"/>
          </a:p>
          <a:p>
            <a:pPr marL="342900" indent="-342900">
              <a:spcAft>
                <a:spcPts val="1200"/>
              </a:spcAft>
              <a:buFont typeface="Arial" panose="020B0604020202020204" pitchFamily="34" charset="0"/>
              <a:buChar char="•"/>
            </a:pPr>
            <a:r>
              <a:rPr lang="en-US" sz="2400" kern="1200" dirty="0"/>
              <a:t>Derived from historical CDLs</a:t>
            </a:r>
          </a:p>
          <a:p>
            <a:pPr marL="342900" indent="-342900">
              <a:spcAft>
                <a:spcPts val="1200"/>
              </a:spcAft>
              <a:buFont typeface="Arial" panose="020B0604020202020204" pitchFamily="34" charset="0"/>
              <a:buChar char="•"/>
            </a:pPr>
            <a:r>
              <a:rPr lang="en-US" sz="2400" kern="1200" dirty="0"/>
              <a:t>Ea</a:t>
            </a:r>
            <a:r>
              <a:rPr lang="en-US" sz="2400" dirty="0"/>
              <a:t>ch CSB (field) has tabular attributes, including 8 years of crop planting history</a:t>
            </a:r>
          </a:p>
          <a:p>
            <a:pPr marL="342900" indent="-342900">
              <a:spcAft>
                <a:spcPts val="1200"/>
              </a:spcAft>
              <a:buFont typeface="Arial" panose="020B0604020202020204" pitchFamily="34" charset="0"/>
              <a:buChar char="•"/>
            </a:pPr>
            <a:r>
              <a:rPr lang="en-US" sz="2400" dirty="0"/>
              <a:t>Compared to pixel land cover data, field polygons represent significant data reduction while containing rich attribute tables</a:t>
            </a:r>
          </a:p>
        </p:txBody>
      </p:sp>
    </p:spTree>
    <p:extLst>
      <p:ext uri="{BB962C8B-B14F-4D97-AF65-F5344CB8AC3E}">
        <p14:creationId xmlns:p14="http://schemas.microsoft.com/office/powerpoint/2010/main" val="298406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866173-1EEF-4E4A-9686-479ED52949FD}"/>
              </a:ext>
            </a:extLst>
          </p:cNvPr>
          <p:cNvSpPr>
            <a:spLocks noGrp="1"/>
          </p:cNvSpPr>
          <p:nvPr>
            <p:ph idx="1"/>
          </p:nvPr>
        </p:nvSpPr>
        <p:spPr/>
        <p:txBody>
          <a:bodyPr>
            <a:normAutofit/>
          </a:bodyPr>
          <a:lstStyle/>
          <a:p>
            <a:r>
              <a:rPr lang="en-US" dirty="0"/>
              <a:t>Each CSB is a prediction target</a:t>
            </a:r>
          </a:p>
          <a:p>
            <a:pPr lvl="1"/>
            <a:r>
              <a:rPr lang="en-US" dirty="0"/>
              <a:t>8 years of crop planting history and other covariates used to predict current crop type (Corn, Soybean, Other)</a:t>
            </a:r>
          </a:p>
          <a:p>
            <a:r>
              <a:rPr lang="en-US" dirty="0" err="1"/>
              <a:t>LightGBM</a:t>
            </a:r>
            <a:r>
              <a:rPr lang="en-US" dirty="0"/>
              <a:t> machine learning model</a:t>
            </a:r>
          </a:p>
          <a:p>
            <a:pPr lvl="1"/>
            <a:r>
              <a:rPr lang="en-US" dirty="0"/>
              <a:t>Gradient boosting tends to do well on tabular data</a:t>
            </a:r>
          </a:p>
          <a:p>
            <a:pPr lvl="1"/>
            <a:r>
              <a:rPr lang="en-US" dirty="0" err="1"/>
              <a:t>LightGBM</a:t>
            </a:r>
            <a:r>
              <a:rPr lang="en-US" dirty="0"/>
              <a:t> easily handles categorical features </a:t>
            </a:r>
          </a:p>
          <a:p>
            <a:r>
              <a:rPr lang="en-US" dirty="0"/>
              <a:t>CSB-level predictions </a:t>
            </a:r>
            <a:r>
              <a:rPr lang="en-US" b="1" dirty="0"/>
              <a:t>(PCSBs) </a:t>
            </a:r>
            <a:r>
              <a:rPr lang="en-US" dirty="0"/>
              <a:t>spatially joined to digital tract boundaries, summarized</a:t>
            </a:r>
          </a:p>
        </p:txBody>
      </p:sp>
      <p:sp>
        <p:nvSpPr>
          <p:cNvPr id="7" name="Title 1">
            <a:extLst>
              <a:ext uri="{FF2B5EF4-FFF2-40B4-BE49-F238E27FC236}">
                <a16:creationId xmlns:a16="http://schemas.microsoft.com/office/drawing/2014/main" id="{ACD4BEF8-BAE5-F39E-FF55-B36E6AB670FF}"/>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Predicting CSB-Level Crops: PCSB</a:t>
            </a:r>
          </a:p>
        </p:txBody>
      </p:sp>
      <p:sp>
        <p:nvSpPr>
          <p:cNvPr id="8" name="Slide Number Placeholder 7">
            <a:extLst>
              <a:ext uri="{FF2B5EF4-FFF2-40B4-BE49-F238E27FC236}">
                <a16:creationId xmlns:a16="http://schemas.microsoft.com/office/drawing/2014/main" id="{B3BCC174-522D-DDB8-B59C-9644B72404C8}"/>
              </a:ext>
            </a:extLst>
          </p:cNvPr>
          <p:cNvSpPr>
            <a:spLocks noGrp="1"/>
          </p:cNvSpPr>
          <p:nvPr>
            <p:ph type="sldNum" sz="quarter" idx="12"/>
          </p:nvPr>
        </p:nvSpPr>
        <p:spPr/>
        <p:txBody>
          <a:bodyPr/>
          <a:lstStyle/>
          <a:p>
            <a:fld id="{52CC584B-4FDB-4F44-A6C4-1975659C80FA}" type="slidenum">
              <a:rPr lang="en-US" smtClean="0"/>
              <a:t>14</a:t>
            </a:fld>
            <a:endParaRPr lang="en-US" dirty="0"/>
          </a:p>
        </p:txBody>
      </p:sp>
    </p:spTree>
    <p:extLst>
      <p:ext uri="{BB962C8B-B14F-4D97-AF65-F5344CB8AC3E}">
        <p14:creationId xmlns:p14="http://schemas.microsoft.com/office/powerpoint/2010/main" val="306713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329DEE73-DB04-F97F-F479-B6757488C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8" y="1720483"/>
            <a:ext cx="4362189" cy="3125428"/>
          </a:xfrm>
          <a:prstGeom prst="rect">
            <a:avLst/>
          </a:prstGeom>
        </p:spPr>
      </p:pic>
      <p:sp>
        <p:nvSpPr>
          <p:cNvPr id="9" name="TextBox 8">
            <a:extLst>
              <a:ext uri="{FF2B5EF4-FFF2-40B4-BE49-F238E27FC236}">
                <a16:creationId xmlns:a16="http://schemas.microsoft.com/office/drawing/2014/main" id="{1D0792CE-525C-AE5B-FD26-DE2758D85096}"/>
              </a:ext>
            </a:extLst>
          </p:cNvPr>
          <p:cNvSpPr txBox="1"/>
          <p:nvPr/>
        </p:nvSpPr>
        <p:spPr>
          <a:xfrm>
            <a:off x="-235904" y="1196416"/>
            <a:ext cx="4954834" cy="707886"/>
          </a:xfrm>
          <a:prstGeom prst="rect">
            <a:avLst/>
          </a:prstGeom>
          <a:noFill/>
        </p:spPr>
        <p:txBody>
          <a:bodyPr wrap="square" rtlCol="0">
            <a:spAutoFit/>
          </a:bodyPr>
          <a:lstStyle/>
          <a:p>
            <a:pPr algn="ctr"/>
            <a:r>
              <a:rPr lang="en-US" sz="2000" dirty="0"/>
              <a:t>PCDL Predictions</a:t>
            </a:r>
          </a:p>
          <a:p>
            <a:pPr algn="ctr"/>
            <a:r>
              <a:rPr lang="en-US" sz="2000" dirty="0"/>
              <a:t>Summarized for Each Tract</a:t>
            </a:r>
          </a:p>
        </p:txBody>
      </p:sp>
      <p:sp>
        <p:nvSpPr>
          <p:cNvPr id="10" name="TextBox 9">
            <a:extLst>
              <a:ext uri="{FF2B5EF4-FFF2-40B4-BE49-F238E27FC236}">
                <a16:creationId xmlns:a16="http://schemas.microsoft.com/office/drawing/2014/main" id="{14A251A7-F962-BDEB-B93E-0C3BA4253A99}"/>
              </a:ext>
            </a:extLst>
          </p:cNvPr>
          <p:cNvSpPr txBox="1"/>
          <p:nvPr/>
        </p:nvSpPr>
        <p:spPr>
          <a:xfrm>
            <a:off x="6816052" y="1234508"/>
            <a:ext cx="5449556" cy="707886"/>
          </a:xfrm>
          <a:prstGeom prst="rect">
            <a:avLst/>
          </a:prstGeom>
          <a:noFill/>
        </p:spPr>
        <p:txBody>
          <a:bodyPr wrap="square" rtlCol="0">
            <a:spAutoFit/>
          </a:bodyPr>
          <a:lstStyle/>
          <a:p>
            <a:pPr algn="ctr"/>
            <a:r>
              <a:rPr lang="en-US" sz="2000" dirty="0"/>
              <a:t>PCSB Predictions</a:t>
            </a:r>
          </a:p>
          <a:p>
            <a:pPr algn="ctr"/>
            <a:r>
              <a:rPr lang="en-US" sz="2000" dirty="0"/>
              <a:t>Summarized for Each Tract</a:t>
            </a:r>
          </a:p>
        </p:txBody>
      </p:sp>
      <p:pic>
        <p:nvPicPr>
          <p:cNvPr id="8" name="Picture 7" descr="A picture containing diagram&#10;&#10;Description automatically generated">
            <a:extLst>
              <a:ext uri="{FF2B5EF4-FFF2-40B4-BE49-F238E27FC236}">
                <a16:creationId xmlns:a16="http://schemas.microsoft.com/office/drawing/2014/main" id="{586FDE6B-8719-3993-A2BA-81A59D4671B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09582" y="1698967"/>
            <a:ext cx="4362188" cy="3125428"/>
          </a:xfrm>
          <a:prstGeom prst="rect">
            <a:avLst/>
          </a:prstGeom>
        </p:spPr>
      </p:pic>
      <p:pic>
        <p:nvPicPr>
          <p:cNvPr id="2" name="Picture 1">
            <a:extLst>
              <a:ext uri="{FF2B5EF4-FFF2-40B4-BE49-F238E27FC236}">
                <a16:creationId xmlns:a16="http://schemas.microsoft.com/office/drawing/2014/main" id="{0AC8640C-D2D6-0E34-212E-E2E0CC2F0B6C}"/>
              </a:ext>
            </a:extLst>
          </p:cNvPr>
          <p:cNvPicPr>
            <a:picLocks noChangeAspect="1"/>
          </p:cNvPicPr>
          <p:nvPr/>
        </p:nvPicPr>
        <p:blipFill>
          <a:blip r:embed="rId6"/>
          <a:stretch>
            <a:fillRect/>
          </a:stretch>
        </p:blipFill>
        <p:spPr>
          <a:xfrm>
            <a:off x="0" y="5991225"/>
            <a:ext cx="12192001" cy="866775"/>
          </a:xfrm>
          <a:prstGeom prst="rect">
            <a:avLst/>
          </a:prstGeom>
        </p:spPr>
      </p:pic>
      <p:sp>
        <p:nvSpPr>
          <p:cNvPr id="3" name="TextBox 2">
            <a:extLst>
              <a:ext uri="{FF2B5EF4-FFF2-40B4-BE49-F238E27FC236}">
                <a16:creationId xmlns:a16="http://schemas.microsoft.com/office/drawing/2014/main" id="{C1A7F815-2A5C-3480-F194-6B8D29810E5B}"/>
              </a:ext>
            </a:extLst>
          </p:cNvPr>
          <p:cNvSpPr txBox="1"/>
          <p:nvPr/>
        </p:nvSpPr>
        <p:spPr>
          <a:xfrm>
            <a:off x="4246376" y="1588451"/>
            <a:ext cx="3699248" cy="4154984"/>
          </a:xfrm>
          <a:prstGeom prst="rect">
            <a:avLst/>
          </a:prstGeom>
          <a:solidFill>
            <a:schemeClr val="accent5">
              <a:lumMod val="20000"/>
              <a:lumOff val="80000"/>
            </a:schemeClr>
          </a:solidFill>
        </p:spPr>
        <p:txBody>
          <a:bodyPr wrap="square" rtlCol="0">
            <a:spAutoFit/>
          </a:bodyPr>
          <a:lstStyle/>
          <a:p>
            <a:pPr algn="ctr"/>
            <a:r>
              <a:rPr lang="en-US" sz="2400" b="1" dirty="0"/>
              <a:t>Summarizing both predictions at the JAS tract level demonstrated similar performance overall performance, but different predictions exist for many tracts.</a:t>
            </a:r>
          </a:p>
          <a:p>
            <a:pPr algn="ctr"/>
            <a:endParaRPr lang="en-US" sz="2400" b="1" dirty="0"/>
          </a:p>
          <a:p>
            <a:pPr algn="ctr"/>
            <a:r>
              <a:rPr lang="en-US" sz="2400" b="1" dirty="0"/>
              <a:t>How to select predictions?</a:t>
            </a:r>
          </a:p>
          <a:p>
            <a:pPr algn="ctr"/>
            <a:endParaRPr lang="en-US" sz="2400" b="1" dirty="0"/>
          </a:p>
          <a:p>
            <a:pPr algn="ctr"/>
            <a:r>
              <a:rPr lang="en-US" sz="2400" b="1" dirty="0"/>
              <a:t>How to select tracts?</a:t>
            </a:r>
          </a:p>
        </p:txBody>
      </p:sp>
      <p:sp>
        <p:nvSpPr>
          <p:cNvPr id="16" name="Title 1">
            <a:extLst>
              <a:ext uri="{FF2B5EF4-FFF2-40B4-BE49-F238E27FC236}">
                <a16:creationId xmlns:a16="http://schemas.microsoft.com/office/drawing/2014/main" id="{FF56EEC8-90D4-A9BD-EA2F-53B5AF5DE8DF}"/>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Two Sources, Similar Performance</a:t>
            </a:r>
          </a:p>
        </p:txBody>
      </p:sp>
      <p:sp>
        <p:nvSpPr>
          <p:cNvPr id="17" name="Slide Number Placeholder 16">
            <a:extLst>
              <a:ext uri="{FF2B5EF4-FFF2-40B4-BE49-F238E27FC236}">
                <a16:creationId xmlns:a16="http://schemas.microsoft.com/office/drawing/2014/main" id="{C2A964BC-08AD-23AD-0BFE-56E744200368}"/>
              </a:ext>
            </a:extLst>
          </p:cNvPr>
          <p:cNvSpPr>
            <a:spLocks noGrp="1"/>
          </p:cNvSpPr>
          <p:nvPr>
            <p:ph type="sldNum" sz="quarter" idx="12"/>
          </p:nvPr>
        </p:nvSpPr>
        <p:spPr/>
        <p:txBody>
          <a:bodyPr/>
          <a:lstStyle/>
          <a:p>
            <a:fld id="{52CC584B-4FDB-4F44-A6C4-1975659C80FA}" type="slidenum">
              <a:rPr lang="en-US" smtClean="0"/>
              <a:t>15</a:t>
            </a:fld>
            <a:endParaRPr lang="en-US" dirty="0"/>
          </a:p>
        </p:txBody>
      </p:sp>
    </p:spTree>
    <p:extLst>
      <p:ext uri="{BB962C8B-B14F-4D97-AF65-F5344CB8AC3E}">
        <p14:creationId xmlns:p14="http://schemas.microsoft.com/office/powerpoint/2010/main" val="285039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329DEE73-DB04-F97F-F479-B6757488C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8" y="1720483"/>
            <a:ext cx="4362189" cy="3125428"/>
          </a:xfrm>
          <a:prstGeom prst="rect">
            <a:avLst/>
          </a:prstGeom>
        </p:spPr>
      </p:pic>
      <p:sp>
        <p:nvSpPr>
          <p:cNvPr id="9" name="TextBox 8">
            <a:extLst>
              <a:ext uri="{FF2B5EF4-FFF2-40B4-BE49-F238E27FC236}">
                <a16:creationId xmlns:a16="http://schemas.microsoft.com/office/drawing/2014/main" id="{1D0792CE-525C-AE5B-FD26-DE2758D85096}"/>
              </a:ext>
            </a:extLst>
          </p:cNvPr>
          <p:cNvSpPr txBox="1"/>
          <p:nvPr/>
        </p:nvSpPr>
        <p:spPr>
          <a:xfrm>
            <a:off x="-235904" y="1196416"/>
            <a:ext cx="4954834" cy="707886"/>
          </a:xfrm>
          <a:prstGeom prst="rect">
            <a:avLst/>
          </a:prstGeom>
          <a:noFill/>
        </p:spPr>
        <p:txBody>
          <a:bodyPr wrap="square" rtlCol="0">
            <a:spAutoFit/>
          </a:bodyPr>
          <a:lstStyle/>
          <a:p>
            <a:pPr algn="ctr"/>
            <a:r>
              <a:rPr lang="en-US" sz="2000" dirty="0"/>
              <a:t>PCDL Predictions</a:t>
            </a:r>
          </a:p>
          <a:p>
            <a:pPr algn="ctr"/>
            <a:r>
              <a:rPr lang="en-US" sz="2000" dirty="0"/>
              <a:t>Summarized for Each Tract</a:t>
            </a:r>
          </a:p>
        </p:txBody>
      </p:sp>
      <p:sp>
        <p:nvSpPr>
          <p:cNvPr id="10" name="TextBox 9">
            <a:extLst>
              <a:ext uri="{FF2B5EF4-FFF2-40B4-BE49-F238E27FC236}">
                <a16:creationId xmlns:a16="http://schemas.microsoft.com/office/drawing/2014/main" id="{14A251A7-F962-BDEB-B93E-0C3BA4253A99}"/>
              </a:ext>
            </a:extLst>
          </p:cNvPr>
          <p:cNvSpPr txBox="1"/>
          <p:nvPr/>
        </p:nvSpPr>
        <p:spPr>
          <a:xfrm>
            <a:off x="6816052" y="1234508"/>
            <a:ext cx="5449556" cy="707886"/>
          </a:xfrm>
          <a:prstGeom prst="rect">
            <a:avLst/>
          </a:prstGeom>
          <a:noFill/>
        </p:spPr>
        <p:txBody>
          <a:bodyPr wrap="square" rtlCol="0">
            <a:spAutoFit/>
          </a:bodyPr>
          <a:lstStyle/>
          <a:p>
            <a:pPr algn="ctr"/>
            <a:r>
              <a:rPr lang="en-US" sz="2000" dirty="0"/>
              <a:t>PCSB </a:t>
            </a:r>
            <a:r>
              <a:rPr lang="en-US" sz="2000" dirty="0" err="1"/>
              <a:t>Predicitons</a:t>
            </a:r>
            <a:endParaRPr lang="en-US" sz="2000" dirty="0"/>
          </a:p>
          <a:p>
            <a:pPr algn="ctr"/>
            <a:r>
              <a:rPr lang="en-US" sz="2000" dirty="0"/>
              <a:t>Summarized for Each Tract</a:t>
            </a:r>
          </a:p>
        </p:txBody>
      </p:sp>
      <p:pic>
        <p:nvPicPr>
          <p:cNvPr id="8" name="Picture 7" descr="A picture containing diagram&#10;&#10;Description automatically generated">
            <a:extLst>
              <a:ext uri="{FF2B5EF4-FFF2-40B4-BE49-F238E27FC236}">
                <a16:creationId xmlns:a16="http://schemas.microsoft.com/office/drawing/2014/main" id="{586FDE6B-8719-3993-A2BA-81A59D4671B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09582" y="1698967"/>
            <a:ext cx="4362188" cy="3125428"/>
          </a:xfrm>
          <a:prstGeom prst="rect">
            <a:avLst/>
          </a:prstGeom>
        </p:spPr>
      </p:pic>
      <p:graphicFrame>
        <p:nvGraphicFramePr>
          <p:cNvPr id="11" name="Content Placeholder 5">
            <a:extLst>
              <a:ext uri="{FF2B5EF4-FFF2-40B4-BE49-F238E27FC236}">
                <a16:creationId xmlns:a16="http://schemas.microsoft.com/office/drawing/2014/main" id="{C41ED82C-14A4-9197-632B-A101042E4E16}"/>
              </a:ext>
            </a:extLst>
          </p:cNvPr>
          <p:cNvGraphicFramePr>
            <a:graphicFrameLocks/>
          </p:cNvGraphicFramePr>
          <p:nvPr/>
        </p:nvGraphicFramePr>
        <p:xfrm>
          <a:off x="294448" y="4671762"/>
          <a:ext cx="3896356" cy="1346835"/>
        </p:xfrm>
        <a:graphic>
          <a:graphicData uri="http://schemas.openxmlformats.org/drawingml/2006/table">
            <a:tbl>
              <a:tblPr>
                <a:tableStyleId>{5C22544A-7EE6-4342-B048-85BDC9FD1C3A}</a:tableStyleId>
              </a:tblPr>
              <a:tblGrid>
                <a:gridCol w="974089">
                  <a:extLst>
                    <a:ext uri="{9D8B030D-6E8A-4147-A177-3AD203B41FA5}">
                      <a16:colId xmlns:a16="http://schemas.microsoft.com/office/drawing/2014/main" val="1618907239"/>
                    </a:ext>
                  </a:extLst>
                </a:gridCol>
                <a:gridCol w="974089">
                  <a:extLst>
                    <a:ext uri="{9D8B030D-6E8A-4147-A177-3AD203B41FA5}">
                      <a16:colId xmlns:a16="http://schemas.microsoft.com/office/drawing/2014/main" val="1788572339"/>
                    </a:ext>
                  </a:extLst>
                </a:gridCol>
                <a:gridCol w="974089">
                  <a:extLst>
                    <a:ext uri="{9D8B030D-6E8A-4147-A177-3AD203B41FA5}">
                      <a16:colId xmlns:a16="http://schemas.microsoft.com/office/drawing/2014/main" val="3608304365"/>
                    </a:ext>
                  </a:extLst>
                </a:gridCol>
                <a:gridCol w="974089">
                  <a:extLst>
                    <a:ext uri="{9D8B030D-6E8A-4147-A177-3AD203B41FA5}">
                      <a16:colId xmlns:a16="http://schemas.microsoft.com/office/drawing/2014/main" val="387328899"/>
                    </a:ext>
                  </a:extLst>
                </a:gridCol>
              </a:tblGrid>
              <a:tr h="190500">
                <a:tc>
                  <a:txBody>
                    <a:bodyPr/>
                    <a:lstStyle/>
                    <a:p>
                      <a:pPr algn="ctr" fontAlgn="b"/>
                      <a:r>
                        <a:rPr lang="en-US" sz="1200" b="0" i="0" u="none" strike="noStrike" dirty="0">
                          <a:solidFill>
                            <a:srgbClr val="000000"/>
                          </a:solidFill>
                          <a:effectLst/>
                          <a:latin typeface="Calibri" panose="020F0502020204030204" pitchFamily="34" charset="0"/>
                        </a:rPr>
                        <a:t>SEGMENT-TR</a:t>
                      </a:r>
                    </a:p>
                  </a:txBody>
                  <a:tcPr marL="9525" marR="9525" marT="9525" marB="0" anchor="b"/>
                </a:tc>
                <a:tc>
                  <a:txBody>
                    <a:bodyPr/>
                    <a:lstStyle/>
                    <a:p>
                      <a:pPr algn="ctr" fontAlgn="b"/>
                      <a:r>
                        <a:rPr lang="en-US" sz="1200" b="0" i="0" u="none" strike="noStrike" dirty="0" err="1">
                          <a:solidFill>
                            <a:srgbClr val="000000"/>
                          </a:solidFill>
                          <a:effectLst/>
                          <a:latin typeface="Calibri" panose="020F0502020204030204" pitchFamily="34" charset="0"/>
                        </a:rPr>
                        <a:t>PCDL_Corn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err="1">
                          <a:effectLst/>
                        </a:rPr>
                        <a:t>PCDL_Soybean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err="1">
                          <a:effectLst/>
                        </a:rPr>
                        <a:t>PCDL_Non_Ag</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432756"/>
                  </a:ext>
                </a:extLst>
              </a:tr>
              <a:tr h="190500">
                <a:tc>
                  <a:txBody>
                    <a:bodyPr/>
                    <a:lstStyle/>
                    <a:p>
                      <a:pPr algn="ctr" fontAlgn="b"/>
                      <a:r>
                        <a:rPr lang="en-US" sz="1200" u="none" strike="noStrike" dirty="0">
                          <a:effectLst/>
                        </a:rPr>
                        <a:t>151004-A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0" i="0" u="none" strike="noStrike" dirty="0">
                          <a:solidFill>
                            <a:srgbClr val="000000"/>
                          </a:solidFill>
                          <a:effectLst/>
                          <a:highlight>
                            <a:srgbClr val="00FFFF"/>
                          </a:highlight>
                          <a:latin typeface="Calibri" panose="020F0502020204030204" pitchFamily="34" charset="0"/>
                        </a:rPr>
                        <a:t>8.2</a:t>
                      </a:r>
                    </a:p>
                  </a:txBody>
                  <a:tcPr marL="9525" marR="9525" marT="9525" marB="0" anchor="b"/>
                </a:tc>
                <a:tc>
                  <a:txBody>
                    <a:bodyPr/>
                    <a:lstStyle/>
                    <a:p>
                      <a:pPr algn="r" fontAlgn="b"/>
                      <a:r>
                        <a:rPr lang="en-US" sz="1200" u="none" strike="noStrike" dirty="0">
                          <a:effectLst/>
                          <a:highlight>
                            <a:srgbClr val="00FFFF"/>
                          </a:highlight>
                        </a:rPr>
                        <a:t>247.3</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9.6</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934375160"/>
                  </a:ext>
                </a:extLst>
              </a:tr>
              <a:tr h="190500">
                <a:tc>
                  <a:txBody>
                    <a:bodyPr/>
                    <a:lstStyle/>
                    <a:p>
                      <a:pPr algn="ctr" fontAlgn="b"/>
                      <a:r>
                        <a:rPr lang="en-US" sz="1200" u="none" strike="noStrike" dirty="0">
                          <a:effectLst/>
                        </a:rPr>
                        <a:t>151004-B</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102.1</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1.01</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5.4</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1374133332"/>
                  </a:ext>
                </a:extLst>
              </a:tr>
              <a:tr h="190500">
                <a:tc>
                  <a:txBody>
                    <a:bodyPr/>
                    <a:lstStyle/>
                    <a:p>
                      <a:pPr algn="ctr" fontAlgn="b"/>
                      <a:r>
                        <a:rPr lang="en-US" sz="1200" u="none" strike="noStrike" dirty="0">
                          <a:effectLst/>
                        </a:rPr>
                        <a:t>151004-C</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0" i="0" u="none" strike="noStrike" dirty="0">
                          <a:solidFill>
                            <a:srgbClr val="000000"/>
                          </a:solidFill>
                          <a:effectLst/>
                          <a:highlight>
                            <a:srgbClr val="00FFFF"/>
                          </a:highlight>
                          <a:latin typeface="Calibri" panose="020F0502020204030204" pitchFamily="34" charset="0"/>
                        </a:rPr>
                        <a:t>116.9</a:t>
                      </a:r>
                    </a:p>
                  </a:txBody>
                  <a:tcPr marL="9525" marR="9525" marT="9525" marB="0" anchor="b"/>
                </a:tc>
                <a:tc>
                  <a:txBody>
                    <a:bodyPr/>
                    <a:lstStyle/>
                    <a:p>
                      <a:pPr algn="r" fontAlgn="b"/>
                      <a:r>
                        <a:rPr lang="en-US" sz="1200" u="none" strike="noStrike" dirty="0">
                          <a:effectLst/>
                          <a:highlight>
                            <a:srgbClr val="00FFFF"/>
                          </a:highlight>
                        </a:rPr>
                        <a:t>30.2</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4.7</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759907898"/>
                  </a:ext>
                </a:extLst>
              </a:tr>
              <a:tr h="190500">
                <a:tc>
                  <a:txBody>
                    <a:bodyPr/>
                    <a:lstStyle/>
                    <a:p>
                      <a:pPr algn="ctr" fontAlgn="b"/>
                      <a:r>
                        <a:rPr lang="en-US" sz="1200" u="none" strike="noStrike" dirty="0">
                          <a:effectLst/>
                        </a:rPr>
                        <a:t>151004-D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solidFill>
                            <a:srgbClr val="FF0000"/>
                          </a:solidFill>
                          <a:effectLst/>
                        </a:rPr>
                        <a:t>0</a:t>
                      </a:r>
                      <a:endParaRPr lang="en-US" sz="12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solidFill>
                            <a:srgbClr val="FF0000"/>
                          </a:solidFill>
                          <a:effectLst/>
                        </a:rPr>
                        <a:t>111.0</a:t>
                      </a:r>
                      <a:endParaRPr lang="en-US" sz="12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solidFill>
                            <a:srgbClr val="FF0000"/>
                          </a:solidFill>
                          <a:effectLst/>
                        </a:rPr>
                        <a:t>3.3</a:t>
                      </a:r>
                      <a:endParaRPr lang="en-US" sz="12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5996565"/>
                  </a:ext>
                </a:extLst>
              </a:tr>
              <a:tr h="190500">
                <a:tc>
                  <a:txBody>
                    <a:bodyPr/>
                    <a:lstStyle/>
                    <a:p>
                      <a:pPr algn="ctr" fontAlgn="b"/>
                      <a:r>
                        <a:rPr lang="en-US" sz="1200" u="none" strike="noStrike" dirty="0">
                          <a:effectLst/>
                        </a:rPr>
                        <a:t>151004-E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3.2</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1.2</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8</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1236703952"/>
                  </a:ext>
                </a:extLst>
              </a:tr>
              <a:tr h="190500">
                <a:tc>
                  <a:txBody>
                    <a:bodyPr/>
                    <a:lstStyle/>
                    <a:p>
                      <a:pPr algn="ctr" fontAlgn="b"/>
                      <a:r>
                        <a:rPr lang="en-US" sz="1200" u="none" strike="noStrike" dirty="0">
                          <a:effectLst/>
                        </a:rPr>
                        <a:t>151004-G</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0</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4.0</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200" u="none" strike="noStrike" dirty="0">
                          <a:effectLst/>
                          <a:highlight>
                            <a:srgbClr val="00FFFF"/>
                          </a:highlight>
                        </a:rPr>
                        <a:t>4.5</a:t>
                      </a:r>
                      <a:endParaRPr lang="en-US" sz="12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3948387267"/>
                  </a:ext>
                </a:extLst>
              </a:tr>
            </a:tbl>
          </a:graphicData>
        </a:graphic>
      </p:graphicFrame>
      <p:sp>
        <p:nvSpPr>
          <p:cNvPr id="12" name="TextBox 11">
            <a:extLst>
              <a:ext uri="{FF2B5EF4-FFF2-40B4-BE49-F238E27FC236}">
                <a16:creationId xmlns:a16="http://schemas.microsoft.com/office/drawing/2014/main" id="{AB360525-EF27-4772-0E73-0633F2DDB2AD}"/>
              </a:ext>
            </a:extLst>
          </p:cNvPr>
          <p:cNvSpPr txBox="1"/>
          <p:nvPr/>
        </p:nvSpPr>
        <p:spPr>
          <a:xfrm>
            <a:off x="4594929" y="4024971"/>
            <a:ext cx="3240875" cy="1938992"/>
          </a:xfrm>
          <a:prstGeom prst="rect">
            <a:avLst/>
          </a:prstGeom>
          <a:solidFill>
            <a:schemeClr val="accent5">
              <a:lumMod val="20000"/>
              <a:lumOff val="80000"/>
            </a:schemeClr>
          </a:solidFill>
        </p:spPr>
        <p:txBody>
          <a:bodyPr wrap="square" rtlCol="0">
            <a:spAutoFit/>
          </a:bodyPr>
          <a:lstStyle/>
          <a:p>
            <a:pPr algn="ctr"/>
            <a:r>
              <a:rPr lang="en-US" sz="2400" dirty="0"/>
              <a:t>If agreement between two sources is high, the tract is imputed with the average of PCDL and PCSB predictions</a:t>
            </a:r>
          </a:p>
        </p:txBody>
      </p:sp>
      <p:sp>
        <p:nvSpPr>
          <p:cNvPr id="13" name="Arrow: Right 12">
            <a:extLst>
              <a:ext uri="{FF2B5EF4-FFF2-40B4-BE49-F238E27FC236}">
                <a16:creationId xmlns:a16="http://schemas.microsoft.com/office/drawing/2014/main" id="{94FD50D8-09E7-A605-876F-D36625A774EE}"/>
              </a:ext>
            </a:extLst>
          </p:cNvPr>
          <p:cNvSpPr/>
          <p:nvPr/>
        </p:nvSpPr>
        <p:spPr>
          <a:xfrm>
            <a:off x="4195562" y="5186134"/>
            <a:ext cx="471393"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B6272FC-AA4C-EDFE-9C10-ED2862408BF3}"/>
              </a:ext>
            </a:extLst>
          </p:cNvPr>
          <p:cNvSpPr/>
          <p:nvPr/>
        </p:nvSpPr>
        <p:spPr>
          <a:xfrm rot="10800000">
            <a:off x="7553075" y="5191430"/>
            <a:ext cx="471393"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C8640C-D2D6-0E34-212E-E2E0CC2F0B6C}"/>
              </a:ext>
            </a:extLst>
          </p:cNvPr>
          <p:cNvPicPr>
            <a:picLocks noChangeAspect="1"/>
          </p:cNvPicPr>
          <p:nvPr/>
        </p:nvPicPr>
        <p:blipFill>
          <a:blip r:embed="rId6"/>
          <a:stretch>
            <a:fillRect/>
          </a:stretch>
        </p:blipFill>
        <p:spPr>
          <a:xfrm>
            <a:off x="0" y="5991225"/>
            <a:ext cx="12192001" cy="866775"/>
          </a:xfrm>
          <a:prstGeom prst="rect">
            <a:avLst/>
          </a:prstGeom>
        </p:spPr>
      </p:pic>
      <p:graphicFrame>
        <p:nvGraphicFramePr>
          <p:cNvPr id="6" name="Content Placeholder 5">
            <a:extLst>
              <a:ext uri="{FF2B5EF4-FFF2-40B4-BE49-F238E27FC236}">
                <a16:creationId xmlns:a16="http://schemas.microsoft.com/office/drawing/2014/main" id="{4EED5875-BDD9-63C3-0C07-67220F13F58D}"/>
              </a:ext>
            </a:extLst>
          </p:cNvPr>
          <p:cNvGraphicFramePr>
            <a:graphicFrameLocks noGrp="1"/>
          </p:cNvGraphicFramePr>
          <p:nvPr>
            <p:ph idx="1"/>
          </p:nvPr>
        </p:nvGraphicFramePr>
        <p:xfrm>
          <a:off x="7962026" y="4678065"/>
          <a:ext cx="3873844" cy="1333500"/>
        </p:xfrm>
        <a:graphic>
          <a:graphicData uri="http://schemas.openxmlformats.org/drawingml/2006/table">
            <a:tbl>
              <a:tblPr>
                <a:tableStyleId>{5C22544A-7EE6-4342-B048-85BDC9FD1C3A}</a:tableStyleId>
              </a:tblPr>
              <a:tblGrid>
                <a:gridCol w="968461">
                  <a:extLst>
                    <a:ext uri="{9D8B030D-6E8A-4147-A177-3AD203B41FA5}">
                      <a16:colId xmlns:a16="http://schemas.microsoft.com/office/drawing/2014/main" val="1618907239"/>
                    </a:ext>
                  </a:extLst>
                </a:gridCol>
                <a:gridCol w="968461">
                  <a:extLst>
                    <a:ext uri="{9D8B030D-6E8A-4147-A177-3AD203B41FA5}">
                      <a16:colId xmlns:a16="http://schemas.microsoft.com/office/drawing/2014/main" val="1788572339"/>
                    </a:ext>
                  </a:extLst>
                </a:gridCol>
                <a:gridCol w="968461">
                  <a:extLst>
                    <a:ext uri="{9D8B030D-6E8A-4147-A177-3AD203B41FA5}">
                      <a16:colId xmlns:a16="http://schemas.microsoft.com/office/drawing/2014/main" val="3608304365"/>
                    </a:ext>
                  </a:extLst>
                </a:gridCol>
                <a:gridCol w="968461">
                  <a:extLst>
                    <a:ext uri="{9D8B030D-6E8A-4147-A177-3AD203B41FA5}">
                      <a16:colId xmlns:a16="http://schemas.microsoft.com/office/drawing/2014/main" val="387328899"/>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SEGMENT-TR</a:t>
                      </a:r>
                    </a:p>
                  </a:txBody>
                  <a:tcPr marL="9525" marR="9525" marT="9525" marB="0" anchor="b"/>
                </a:tc>
                <a:tc>
                  <a:txBody>
                    <a:bodyPr/>
                    <a:lstStyle/>
                    <a:p>
                      <a:pPr algn="ctr" fontAlgn="b"/>
                      <a:r>
                        <a:rPr lang="en-US" sz="1100" u="none" strike="noStrike" dirty="0">
                          <a:effectLst/>
                        </a:rPr>
                        <a:t>CORN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SOYBEANS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NO_CSB_AG</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432756"/>
                  </a:ext>
                </a:extLst>
              </a:tr>
              <a:tr h="190500">
                <a:tc>
                  <a:txBody>
                    <a:bodyPr/>
                    <a:lstStyle/>
                    <a:p>
                      <a:pPr algn="ctr" fontAlgn="b"/>
                      <a:r>
                        <a:rPr lang="en-US" sz="1100" u="none" strike="noStrike" dirty="0">
                          <a:effectLst/>
                        </a:rPr>
                        <a:t>151004-A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7.0</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246.7</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10.4</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934375160"/>
                  </a:ext>
                </a:extLst>
              </a:tr>
              <a:tr h="190500">
                <a:tc>
                  <a:txBody>
                    <a:bodyPr/>
                    <a:lstStyle/>
                    <a:p>
                      <a:pPr algn="ctr" fontAlgn="b"/>
                      <a:r>
                        <a:rPr lang="en-US" sz="1100" u="none" strike="noStrike" dirty="0">
                          <a:effectLst/>
                        </a:rPr>
                        <a:t>151004-B</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98.9</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1.0</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8.4</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1374133332"/>
                  </a:ext>
                </a:extLst>
              </a:tr>
              <a:tr h="190500">
                <a:tc>
                  <a:txBody>
                    <a:bodyPr/>
                    <a:lstStyle/>
                    <a:p>
                      <a:pPr algn="ctr" fontAlgn="b"/>
                      <a:r>
                        <a:rPr lang="en-US" sz="1100" u="none" strike="noStrike" dirty="0">
                          <a:effectLst/>
                        </a:rPr>
                        <a:t>151004-C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120.9</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26.4</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6.6</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759907898"/>
                  </a:ext>
                </a:extLst>
              </a:tr>
              <a:tr h="190500">
                <a:tc>
                  <a:txBody>
                    <a:bodyPr/>
                    <a:lstStyle/>
                    <a:p>
                      <a:pPr algn="ctr" fontAlgn="b"/>
                      <a:r>
                        <a:rPr lang="en-US" sz="1100" u="none" strike="noStrike" dirty="0">
                          <a:effectLst/>
                        </a:rPr>
                        <a:t>151004-D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67.4</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43.2</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3.3</a:t>
                      </a:r>
                      <a:endParaRPr lang="en-US" sz="11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5996565"/>
                  </a:ext>
                </a:extLst>
              </a:tr>
              <a:tr h="190500">
                <a:tc>
                  <a:txBody>
                    <a:bodyPr/>
                    <a:lstStyle/>
                    <a:p>
                      <a:pPr algn="ctr" fontAlgn="b"/>
                      <a:r>
                        <a:rPr lang="en-US" sz="1100" u="none" strike="noStrike" dirty="0">
                          <a:effectLst/>
                        </a:rPr>
                        <a:t>151004-E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2.1</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3.2</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7.7</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1236703952"/>
                  </a:ext>
                </a:extLst>
              </a:tr>
              <a:tr h="190500">
                <a:tc>
                  <a:txBody>
                    <a:bodyPr/>
                    <a:lstStyle/>
                    <a:p>
                      <a:pPr algn="ctr" fontAlgn="b"/>
                      <a:r>
                        <a:rPr lang="en-US" sz="1100" u="none" strike="noStrike" dirty="0">
                          <a:effectLst/>
                        </a:rPr>
                        <a:t>151004-G</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0.5</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0.3</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tc>
                  <a:txBody>
                    <a:bodyPr/>
                    <a:lstStyle/>
                    <a:p>
                      <a:pPr algn="r" fontAlgn="b"/>
                      <a:r>
                        <a:rPr lang="en-US" sz="1100" u="none" strike="noStrike" dirty="0">
                          <a:effectLst/>
                          <a:highlight>
                            <a:srgbClr val="00FFFF"/>
                          </a:highlight>
                        </a:rPr>
                        <a:t>2.2</a:t>
                      </a:r>
                      <a:endParaRPr lang="en-US" sz="1100" b="0" i="0" u="none" strike="noStrike" dirty="0">
                        <a:solidFill>
                          <a:srgbClr val="000000"/>
                        </a:solidFill>
                        <a:effectLst/>
                        <a:highlight>
                          <a:srgbClr val="00FFFF"/>
                        </a:highlight>
                        <a:latin typeface="Calibri" panose="020F0502020204030204" pitchFamily="34" charset="0"/>
                      </a:endParaRPr>
                    </a:p>
                  </a:txBody>
                  <a:tcPr marL="9525" marR="9525" marT="9525" marB="0" anchor="b"/>
                </a:tc>
                <a:extLst>
                  <a:ext uri="{0D108BD9-81ED-4DB2-BD59-A6C34878D82A}">
                    <a16:rowId xmlns:a16="http://schemas.microsoft.com/office/drawing/2014/main" val="3948387267"/>
                  </a:ext>
                </a:extLst>
              </a:tr>
            </a:tbl>
          </a:graphicData>
        </a:graphic>
      </p:graphicFrame>
      <p:sp>
        <p:nvSpPr>
          <p:cNvPr id="3" name="TextBox 2">
            <a:extLst>
              <a:ext uri="{FF2B5EF4-FFF2-40B4-BE49-F238E27FC236}">
                <a16:creationId xmlns:a16="http://schemas.microsoft.com/office/drawing/2014/main" id="{C1A7F815-2A5C-3480-F194-6B8D29810E5B}"/>
              </a:ext>
            </a:extLst>
          </p:cNvPr>
          <p:cNvSpPr txBox="1"/>
          <p:nvPr/>
        </p:nvSpPr>
        <p:spPr>
          <a:xfrm>
            <a:off x="4445657" y="1766097"/>
            <a:ext cx="3240875" cy="1200329"/>
          </a:xfrm>
          <a:prstGeom prst="rect">
            <a:avLst/>
          </a:prstGeom>
          <a:solidFill>
            <a:schemeClr val="accent5">
              <a:lumMod val="20000"/>
              <a:lumOff val="80000"/>
            </a:schemeClr>
          </a:solidFill>
        </p:spPr>
        <p:txBody>
          <a:bodyPr wrap="square" rtlCol="0">
            <a:spAutoFit/>
          </a:bodyPr>
          <a:lstStyle/>
          <a:p>
            <a:pPr algn="ctr"/>
            <a:r>
              <a:rPr lang="en-US" sz="2400" b="1" dirty="0"/>
              <a:t>Model Agreement </a:t>
            </a:r>
          </a:p>
          <a:p>
            <a:pPr algn="ctr"/>
            <a:r>
              <a:rPr lang="en-US" sz="2400" b="1" dirty="0"/>
              <a:t>as a </a:t>
            </a:r>
          </a:p>
          <a:p>
            <a:pPr algn="ctr"/>
            <a:r>
              <a:rPr lang="en-US" sz="2400" b="1" dirty="0"/>
              <a:t>Measure of Reliability</a:t>
            </a:r>
          </a:p>
        </p:txBody>
      </p:sp>
      <p:sp>
        <p:nvSpPr>
          <p:cNvPr id="16" name="Title 1">
            <a:extLst>
              <a:ext uri="{FF2B5EF4-FFF2-40B4-BE49-F238E27FC236}">
                <a16:creationId xmlns:a16="http://schemas.microsoft.com/office/drawing/2014/main" id="{FF56EEC8-90D4-A9BD-EA2F-53B5AF5DE8DF}"/>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Filtering Tracts for Imputation</a:t>
            </a:r>
          </a:p>
        </p:txBody>
      </p:sp>
      <p:sp>
        <p:nvSpPr>
          <p:cNvPr id="17" name="Slide Number Placeholder 16">
            <a:extLst>
              <a:ext uri="{FF2B5EF4-FFF2-40B4-BE49-F238E27FC236}">
                <a16:creationId xmlns:a16="http://schemas.microsoft.com/office/drawing/2014/main" id="{C2A964BC-08AD-23AD-0BFE-56E744200368}"/>
              </a:ext>
            </a:extLst>
          </p:cNvPr>
          <p:cNvSpPr>
            <a:spLocks noGrp="1"/>
          </p:cNvSpPr>
          <p:nvPr>
            <p:ph type="sldNum" sz="quarter" idx="12"/>
          </p:nvPr>
        </p:nvSpPr>
        <p:spPr/>
        <p:txBody>
          <a:bodyPr/>
          <a:lstStyle/>
          <a:p>
            <a:fld id="{52CC584B-4FDB-4F44-A6C4-1975659C80FA}" type="slidenum">
              <a:rPr lang="en-US" smtClean="0"/>
              <a:t>16</a:t>
            </a:fld>
            <a:endParaRPr lang="en-US" dirty="0"/>
          </a:p>
        </p:txBody>
      </p:sp>
    </p:spTree>
    <p:extLst>
      <p:ext uri="{BB962C8B-B14F-4D97-AF65-F5344CB8AC3E}">
        <p14:creationId xmlns:p14="http://schemas.microsoft.com/office/powerpoint/2010/main" val="249526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9561E-2F9E-2687-2F6D-ECA6F0070096}"/>
              </a:ext>
            </a:extLst>
          </p:cNvPr>
          <p:cNvSpPr txBox="1"/>
          <p:nvPr/>
        </p:nvSpPr>
        <p:spPr>
          <a:xfrm>
            <a:off x="1021978" y="1475200"/>
            <a:ext cx="1090825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buSzPts val="2400"/>
            </a:pPr>
            <a:r>
              <a:rPr lang="en-US" sz="2400" dirty="0">
                <a:solidFill>
                  <a:srgbClr val="000000"/>
                </a:solidFill>
                <a:latin typeface="Calibri" panose="020F0502020204030204" pitchFamily="34" charset="0"/>
              </a:rPr>
              <a:t>A retrospective study based on historical survey data, predictions, and FSA data was conducted to address the following questions:</a:t>
            </a:r>
          </a:p>
          <a:p>
            <a:pPr rtl="0">
              <a:buSzPts val="2400"/>
            </a:pPr>
            <a:endParaRPr lang="en-US" sz="2400" dirty="0">
              <a:solidFill>
                <a:srgbClr val="000000"/>
              </a:solidFill>
              <a:latin typeface="Calibri" panose="020F0502020204030204" pitchFamily="34" charset="0"/>
            </a:endParaRPr>
          </a:p>
          <a:p>
            <a:pPr rtl="0">
              <a:buSzPts val="2400"/>
            </a:pPr>
            <a:r>
              <a:rPr lang="en-US" sz="2400" dirty="0">
                <a:solidFill>
                  <a:srgbClr val="000000"/>
                </a:solidFill>
                <a:latin typeface="Calibri" panose="020F0502020204030204" pitchFamily="34" charset="0"/>
              </a:rPr>
              <a:t>Q1: Could model agreement between PCDL and PCSB tract predictions be useful to select tracts for automatic imputation?</a:t>
            </a:r>
          </a:p>
          <a:p>
            <a:pPr rtl="0">
              <a:buSzPts val="2400"/>
            </a:pPr>
            <a:endParaRPr lang="en-US" sz="2400" dirty="0">
              <a:solidFill>
                <a:srgbClr val="000000"/>
              </a:solidFill>
              <a:latin typeface="Calibri" panose="020F0502020204030204" pitchFamily="34" charset="0"/>
            </a:endParaRPr>
          </a:p>
          <a:p>
            <a:pPr rtl="0">
              <a:buSzPts val="2400"/>
            </a:pPr>
            <a:r>
              <a:rPr lang="en-US" sz="2400" b="0" i="0" u="none" strike="noStrike" kern="1200" baseline="0" dirty="0">
                <a:solidFill>
                  <a:srgbClr val="000000"/>
                </a:solidFill>
                <a:latin typeface="Calibri" panose="020F0502020204030204" pitchFamily="34" charset="0"/>
              </a:rPr>
              <a:t>Q2: </a:t>
            </a:r>
            <a:r>
              <a:rPr lang="en-US" sz="2400" dirty="0">
                <a:solidFill>
                  <a:srgbClr val="000000"/>
                </a:solidFill>
                <a:latin typeface="Calibri" panose="020F0502020204030204" pitchFamily="34" charset="0"/>
              </a:rPr>
              <a:t>If the automatically imputed corn acreage was used, are the resulting state estimates affected?</a:t>
            </a:r>
          </a:p>
          <a:p>
            <a:pPr rtl="0">
              <a:buSzPts val="2400"/>
            </a:pPr>
            <a:endParaRPr lang="en-US" sz="2400" dirty="0">
              <a:solidFill>
                <a:srgbClr val="000000"/>
              </a:solidFill>
              <a:latin typeface="Calibri" panose="020F0502020204030204" pitchFamily="34" charset="0"/>
            </a:endParaRPr>
          </a:p>
          <a:p>
            <a:pPr rtl="0">
              <a:buSzPts val="2400"/>
            </a:pPr>
            <a:r>
              <a:rPr lang="en-US" sz="2400" b="0" i="0" u="none" strike="noStrike" kern="1200" baseline="0" dirty="0">
                <a:solidFill>
                  <a:srgbClr val="000000"/>
                </a:solidFill>
                <a:latin typeface="Calibri" panose="020F0502020204030204" pitchFamily="34" charset="0"/>
              </a:rPr>
              <a:t>Q3: Using FSA data as a gold standard to assess, </a:t>
            </a:r>
            <a:r>
              <a:rPr lang="en-US" sz="2400" dirty="0">
                <a:solidFill>
                  <a:srgbClr val="000000"/>
                </a:solidFill>
                <a:latin typeface="Calibri" panose="020F0502020204030204" pitchFamily="34" charset="0"/>
              </a:rPr>
              <a:t>does using automatically imputed values impact tract-level corn acreage accuracy?</a:t>
            </a:r>
            <a:endParaRPr lang="en-US" sz="2400" b="0" i="0" u="none" strike="noStrike" kern="1200" baseline="0" dirty="0">
              <a:solidFill>
                <a:srgbClr val="000000"/>
              </a:solidFill>
              <a:latin typeface="Calibri" panose="020F0502020204030204" pitchFamily="34" charset="0"/>
            </a:endParaRPr>
          </a:p>
        </p:txBody>
      </p:sp>
      <p:sp>
        <p:nvSpPr>
          <p:cNvPr id="9" name="Title 1">
            <a:extLst>
              <a:ext uri="{FF2B5EF4-FFF2-40B4-BE49-F238E27FC236}">
                <a16:creationId xmlns:a16="http://schemas.microsoft.com/office/drawing/2014/main" id="{DA143626-DBC1-4AD3-0651-7019EB483C86}"/>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Research Questions</a:t>
            </a:r>
          </a:p>
        </p:txBody>
      </p:sp>
      <p:sp>
        <p:nvSpPr>
          <p:cNvPr id="10" name="Slide Number Placeholder 9">
            <a:extLst>
              <a:ext uri="{FF2B5EF4-FFF2-40B4-BE49-F238E27FC236}">
                <a16:creationId xmlns:a16="http://schemas.microsoft.com/office/drawing/2014/main" id="{54CD9A05-08C2-30D2-C4DE-03A1A06D83BB}"/>
              </a:ext>
            </a:extLst>
          </p:cNvPr>
          <p:cNvSpPr>
            <a:spLocks noGrp="1"/>
          </p:cNvSpPr>
          <p:nvPr>
            <p:ph type="sldNum" sz="quarter" idx="12"/>
          </p:nvPr>
        </p:nvSpPr>
        <p:spPr/>
        <p:txBody>
          <a:bodyPr/>
          <a:lstStyle/>
          <a:p>
            <a:fld id="{52CC584B-4FDB-4F44-A6C4-1975659C80FA}" type="slidenum">
              <a:rPr lang="en-US" smtClean="0"/>
              <a:t>17</a:t>
            </a:fld>
            <a:endParaRPr lang="en-US" dirty="0"/>
          </a:p>
        </p:txBody>
      </p:sp>
    </p:spTree>
    <p:extLst>
      <p:ext uri="{BB962C8B-B14F-4D97-AF65-F5344CB8AC3E}">
        <p14:creationId xmlns:p14="http://schemas.microsoft.com/office/powerpoint/2010/main" val="292652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3CDE6-B5B8-6AE2-EC51-873A5E253FEF}"/>
              </a:ext>
            </a:extLst>
          </p:cNvPr>
          <p:cNvPicPr>
            <a:picLocks noChangeAspect="1"/>
          </p:cNvPicPr>
          <p:nvPr/>
        </p:nvPicPr>
        <p:blipFill>
          <a:blip r:embed="rId3"/>
          <a:stretch>
            <a:fillRect/>
          </a:stretch>
        </p:blipFill>
        <p:spPr>
          <a:xfrm>
            <a:off x="5677335" y="1321899"/>
            <a:ext cx="6374668" cy="4644049"/>
          </a:xfrm>
          <a:prstGeom prst="rect">
            <a:avLst/>
          </a:prstGeom>
        </p:spPr>
      </p:pic>
      <p:sp>
        <p:nvSpPr>
          <p:cNvPr id="8" name="TextBox 7">
            <a:extLst>
              <a:ext uri="{FF2B5EF4-FFF2-40B4-BE49-F238E27FC236}">
                <a16:creationId xmlns:a16="http://schemas.microsoft.com/office/drawing/2014/main" id="{EB79561E-2F9E-2687-2F6D-ECA6F0070096}"/>
              </a:ext>
            </a:extLst>
          </p:cNvPr>
          <p:cNvSpPr txBox="1"/>
          <p:nvPr/>
        </p:nvSpPr>
        <p:spPr>
          <a:xfrm>
            <a:off x="1" y="1718930"/>
            <a:ext cx="5676011" cy="3118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buSzPts val="2400"/>
              <a:buFont typeface="Arial" panose="020B0604020202020204" pitchFamily="34" charset="0"/>
              <a:buChar char="•"/>
            </a:pPr>
            <a:r>
              <a:rPr lang="en-US" sz="2400" b="0" i="0" u="none" strike="noStrike" kern="1200" baseline="0" dirty="0">
                <a:solidFill>
                  <a:srgbClr val="000000"/>
                </a:solidFill>
                <a:latin typeface="Calibri" panose="020F0502020204030204" pitchFamily="34" charset="0"/>
              </a:rPr>
              <a:t>Historic simulations discovered that as agreement between these predictions increased, predictive error decreased</a:t>
            </a:r>
          </a:p>
          <a:p>
            <a:pPr rtl="0"/>
            <a:endParaRPr lang="en-US" sz="2400" b="0" i="0" u="none" strike="noStrike" kern="1200" baseline="0" dirty="0">
              <a:solidFill>
                <a:srgbClr val="000000"/>
              </a:solidFill>
              <a:latin typeface="Calibri" panose="020F0502020204030204" pitchFamily="34" charset="0"/>
            </a:endParaRPr>
          </a:p>
          <a:p>
            <a:pPr rtl="0">
              <a:buSzPts val="2400"/>
              <a:buFont typeface="Arial" panose="020B0604020202020204" pitchFamily="34" charset="0"/>
              <a:buChar char="•"/>
            </a:pPr>
            <a:r>
              <a:rPr lang="en-US" sz="2400" b="0" i="0" u="none" strike="noStrike" kern="1200" baseline="0" dirty="0">
                <a:solidFill>
                  <a:srgbClr val="000000"/>
                </a:solidFill>
                <a:latin typeface="Calibri" panose="020F0502020204030204" pitchFamily="34" charset="0"/>
              </a:rPr>
              <a:t>Model agreement threshold: </a:t>
            </a:r>
          </a:p>
          <a:p>
            <a:pPr lvl="1" rtl="0">
              <a:buSzPts val="2400"/>
              <a:buFont typeface="Arial" panose="020B0604020202020204" pitchFamily="34" charset="0"/>
              <a:buChar char="•"/>
            </a:pPr>
            <a:r>
              <a:rPr lang="en-US" sz="2400" b="0" i="0" u="none" strike="noStrike" kern="1200" baseline="0" dirty="0">
                <a:solidFill>
                  <a:srgbClr val="000000"/>
                </a:solidFill>
                <a:latin typeface="Calibri" panose="020F0502020204030204" pitchFamily="34" charset="0"/>
              </a:rPr>
              <a:t>Maximize the number of tracts that could reliably be predicted</a:t>
            </a:r>
          </a:p>
          <a:p>
            <a:pPr lvl="1" rtl="0">
              <a:buSzPts val="2400"/>
              <a:buFont typeface="Arial" panose="020B0604020202020204" pitchFamily="34" charset="0"/>
              <a:buChar char="•"/>
            </a:pPr>
            <a:r>
              <a:rPr lang="en-US" sz="2400" b="0" i="0" u="none" strike="noStrike" kern="1200" baseline="0" dirty="0">
                <a:solidFill>
                  <a:srgbClr val="000000"/>
                </a:solidFill>
                <a:latin typeface="Calibri" panose="020F0502020204030204" pitchFamily="34" charset="0"/>
              </a:rPr>
              <a:t>Minimize error to acceptable levels</a:t>
            </a:r>
            <a:endParaRPr lang="en-US" sz="2400" b="0" i="0" u="none" strike="noStrike" kern="1200" baseline="0" dirty="0">
              <a:solidFill>
                <a:srgbClr val="000000"/>
              </a:solidFill>
              <a:highlight>
                <a:srgbClr val="FFFF00"/>
              </a:highlight>
              <a:latin typeface="Calibri" panose="020F0502020204030204" pitchFamily="34" charset="0"/>
            </a:endParaRPr>
          </a:p>
        </p:txBody>
      </p:sp>
      <p:sp>
        <p:nvSpPr>
          <p:cNvPr id="9" name="Title 1">
            <a:extLst>
              <a:ext uri="{FF2B5EF4-FFF2-40B4-BE49-F238E27FC236}">
                <a16:creationId xmlns:a16="http://schemas.microsoft.com/office/drawing/2014/main" id="{DA143626-DBC1-4AD3-0651-7019EB483C86}"/>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Q1: Model Agreement Optimization</a:t>
            </a:r>
          </a:p>
        </p:txBody>
      </p:sp>
      <p:sp>
        <p:nvSpPr>
          <p:cNvPr id="10" name="Slide Number Placeholder 9">
            <a:extLst>
              <a:ext uri="{FF2B5EF4-FFF2-40B4-BE49-F238E27FC236}">
                <a16:creationId xmlns:a16="http://schemas.microsoft.com/office/drawing/2014/main" id="{54CD9A05-08C2-30D2-C4DE-03A1A06D83BB}"/>
              </a:ext>
            </a:extLst>
          </p:cNvPr>
          <p:cNvSpPr>
            <a:spLocks noGrp="1"/>
          </p:cNvSpPr>
          <p:nvPr>
            <p:ph type="sldNum" sz="quarter" idx="12"/>
          </p:nvPr>
        </p:nvSpPr>
        <p:spPr/>
        <p:txBody>
          <a:bodyPr/>
          <a:lstStyle/>
          <a:p>
            <a:fld id="{52CC584B-4FDB-4F44-A6C4-1975659C80FA}" type="slidenum">
              <a:rPr lang="en-US" smtClean="0"/>
              <a:t>18</a:t>
            </a:fld>
            <a:endParaRPr lang="en-US" dirty="0"/>
          </a:p>
        </p:txBody>
      </p:sp>
      <p:pic>
        <p:nvPicPr>
          <p:cNvPr id="2" name="Picture 1">
            <a:extLst>
              <a:ext uri="{FF2B5EF4-FFF2-40B4-BE49-F238E27FC236}">
                <a16:creationId xmlns:a16="http://schemas.microsoft.com/office/drawing/2014/main" id="{603D34D9-2E13-DEC6-66FB-C51B585CB403}"/>
              </a:ext>
            </a:extLst>
          </p:cNvPr>
          <p:cNvPicPr>
            <a:picLocks noChangeAspect="1"/>
          </p:cNvPicPr>
          <p:nvPr/>
        </p:nvPicPr>
        <p:blipFill>
          <a:blip r:embed="rId4"/>
          <a:stretch>
            <a:fillRect/>
          </a:stretch>
        </p:blipFill>
        <p:spPr>
          <a:xfrm>
            <a:off x="6669625" y="4035687"/>
            <a:ext cx="2682472" cy="1024217"/>
          </a:xfrm>
          <a:prstGeom prst="rect">
            <a:avLst/>
          </a:prstGeom>
        </p:spPr>
      </p:pic>
    </p:spTree>
    <p:extLst>
      <p:ext uri="{BB962C8B-B14F-4D97-AF65-F5344CB8AC3E}">
        <p14:creationId xmlns:p14="http://schemas.microsoft.com/office/powerpoint/2010/main" val="371493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7C9BC68-8B1E-7ED2-28BD-4B9C8CC71AC5}"/>
              </a:ext>
            </a:extLst>
          </p:cNvPr>
          <p:cNvGrpSpPr/>
          <p:nvPr/>
        </p:nvGrpSpPr>
        <p:grpSpPr>
          <a:xfrm>
            <a:off x="5383246" y="1581881"/>
            <a:ext cx="6815590" cy="5266593"/>
            <a:chOff x="337387" y="1959070"/>
            <a:chExt cx="5753764" cy="4446091"/>
          </a:xfrm>
        </p:grpSpPr>
        <p:pic>
          <p:nvPicPr>
            <p:cNvPr id="27" name="Picture 26" descr="A picture containing outdoor object, night sky&#10;&#10;Description automatically generated">
              <a:extLst>
                <a:ext uri="{FF2B5EF4-FFF2-40B4-BE49-F238E27FC236}">
                  <a16:creationId xmlns:a16="http://schemas.microsoft.com/office/drawing/2014/main" id="{48C9F155-3062-400A-7255-84A30B3EA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87" y="1959070"/>
              <a:ext cx="5753764" cy="4446091"/>
            </a:xfrm>
            <a:prstGeom prst="rect">
              <a:avLst/>
            </a:prstGeom>
            <a:ln>
              <a:noFill/>
            </a:ln>
          </p:spPr>
        </p:pic>
        <p:grpSp>
          <p:nvGrpSpPr>
            <p:cNvPr id="20" name="Group 19">
              <a:extLst>
                <a:ext uri="{FF2B5EF4-FFF2-40B4-BE49-F238E27FC236}">
                  <a16:creationId xmlns:a16="http://schemas.microsoft.com/office/drawing/2014/main" id="{A407BAE3-5F99-DF53-FC35-CCEBB0F03E55}"/>
                </a:ext>
              </a:extLst>
            </p:cNvPr>
            <p:cNvGrpSpPr/>
            <p:nvPr/>
          </p:nvGrpSpPr>
          <p:grpSpPr>
            <a:xfrm>
              <a:off x="754131" y="5261354"/>
              <a:ext cx="97925" cy="985216"/>
              <a:chOff x="620781" y="5261354"/>
              <a:chExt cx="97925" cy="985216"/>
            </a:xfrm>
          </p:grpSpPr>
          <p:sp>
            <p:nvSpPr>
              <p:cNvPr id="21" name="Oval 20">
                <a:extLst>
                  <a:ext uri="{FF2B5EF4-FFF2-40B4-BE49-F238E27FC236}">
                    <a16:creationId xmlns:a16="http://schemas.microsoft.com/office/drawing/2014/main" id="{11D11D73-01F9-DFD1-9314-BD0330916AF6}"/>
                  </a:ext>
                </a:extLst>
              </p:cNvPr>
              <p:cNvSpPr/>
              <p:nvPr/>
            </p:nvSpPr>
            <p:spPr>
              <a:xfrm>
                <a:off x="620785" y="5438813"/>
                <a:ext cx="97921" cy="97921"/>
              </a:xfrm>
              <a:prstGeom prst="ellipse">
                <a:avLst/>
              </a:prstGeom>
              <a:solidFill>
                <a:srgbClr val="5FA3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679674-7D68-511F-F7E7-7C96DA5C3246}"/>
                  </a:ext>
                </a:extLst>
              </p:cNvPr>
              <p:cNvSpPr/>
              <p:nvPr/>
            </p:nvSpPr>
            <p:spPr>
              <a:xfrm>
                <a:off x="620784" y="5616272"/>
                <a:ext cx="97921" cy="97921"/>
              </a:xfrm>
              <a:prstGeom prst="ellipse">
                <a:avLst/>
              </a:prstGeom>
              <a:solidFill>
                <a:srgbClr val="644D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63A61D-88D6-C9BA-FA71-D289DE777634}"/>
                  </a:ext>
                </a:extLst>
              </p:cNvPr>
              <p:cNvSpPr/>
              <p:nvPr/>
            </p:nvSpPr>
            <p:spPr>
              <a:xfrm>
                <a:off x="620783" y="5793731"/>
                <a:ext cx="97921" cy="97921"/>
              </a:xfrm>
              <a:prstGeom prst="ellipse">
                <a:avLst/>
              </a:prstGeom>
              <a:solidFill>
                <a:srgbClr val="881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E1F8F5C-7FEC-FB8E-7F3B-1694778F75FD}"/>
                  </a:ext>
                </a:extLst>
              </p:cNvPr>
              <p:cNvSpPr/>
              <p:nvPr/>
            </p:nvSpPr>
            <p:spPr>
              <a:xfrm>
                <a:off x="620783" y="5971190"/>
                <a:ext cx="97921" cy="97921"/>
              </a:xfrm>
              <a:prstGeom prst="ellipse">
                <a:avLst/>
              </a:prstGeom>
              <a:solidFill>
                <a:srgbClr val="C91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E866FFC-3A0A-B759-5561-304F92CD3B11}"/>
                  </a:ext>
                </a:extLst>
              </p:cNvPr>
              <p:cNvSpPr/>
              <p:nvPr/>
            </p:nvSpPr>
            <p:spPr>
              <a:xfrm>
                <a:off x="620782" y="6148649"/>
                <a:ext cx="97921" cy="97921"/>
              </a:xfrm>
              <a:prstGeom prst="ellipse">
                <a:avLst/>
              </a:prstGeom>
              <a:solidFill>
                <a:srgbClr val="FF2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C2F9496-32CB-7651-7701-308D5F798B27}"/>
                  </a:ext>
                </a:extLst>
              </p:cNvPr>
              <p:cNvSpPr/>
              <p:nvPr/>
            </p:nvSpPr>
            <p:spPr>
              <a:xfrm>
                <a:off x="620781" y="5261354"/>
                <a:ext cx="97921" cy="97921"/>
              </a:xfrm>
              <a:prstGeom prst="ellipse">
                <a:avLst/>
              </a:prstGeom>
              <a:solidFill>
                <a:srgbClr val="B2B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Box 28">
            <a:extLst>
              <a:ext uri="{FF2B5EF4-FFF2-40B4-BE49-F238E27FC236}">
                <a16:creationId xmlns:a16="http://schemas.microsoft.com/office/drawing/2014/main" id="{C17F11CC-6200-FD38-B0AC-E8C0B0C71054}"/>
              </a:ext>
            </a:extLst>
          </p:cNvPr>
          <p:cNvSpPr txBox="1"/>
          <p:nvPr/>
        </p:nvSpPr>
        <p:spPr>
          <a:xfrm>
            <a:off x="5383246" y="1581881"/>
            <a:ext cx="6815590" cy="646331"/>
          </a:xfrm>
          <a:prstGeom prst="rect">
            <a:avLst/>
          </a:prstGeom>
          <a:solidFill>
            <a:schemeClr val="bg1"/>
          </a:solidFill>
          <a:ln>
            <a:solidFill>
              <a:schemeClr val="tx1"/>
            </a:solidFill>
          </a:ln>
        </p:spPr>
        <p:txBody>
          <a:bodyPr wrap="square">
            <a:spAutoFit/>
          </a:bodyPr>
          <a:lstStyle/>
          <a:p>
            <a:pPr algn="ctr" fontAlgn="b"/>
            <a:r>
              <a:rPr lang="en-US" b="1" dirty="0"/>
              <a:t>Geographic Distribution of Tracts to be Imputed, and their Predicted Corn Acreage</a:t>
            </a:r>
            <a:endParaRPr lang="en-US" sz="1800" b="1" i="0" u="none" strike="noStrike" dirty="0">
              <a:solidFill>
                <a:srgbClr val="000000"/>
              </a:solidFill>
              <a:effectLst/>
              <a:latin typeface="Calibri" panose="020F0502020204030204" pitchFamily="34" charset="0"/>
            </a:endParaRPr>
          </a:p>
        </p:txBody>
      </p:sp>
      <p:sp>
        <p:nvSpPr>
          <p:cNvPr id="5" name="Title 1">
            <a:extLst>
              <a:ext uri="{FF2B5EF4-FFF2-40B4-BE49-F238E27FC236}">
                <a16:creationId xmlns:a16="http://schemas.microsoft.com/office/drawing/2014/main" id="{76418F9A-FACA-6206-57DA-1A23E44B4772}"/>
              </a:ext>
            </a:extLst>
          </p:cNvPr>
          <p:cNvSpPr txBox="1">
            <a:spLocks/>
          </p:cNvSpPr>
          <p:nvPr/>
        </p:nvSpPr>
        <p:spPr>
          <a:xfrm>
            <a:off x="0" y="9526"/>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Data Availability</a:t>
            </a:r>
          </a:p>
        </p:txBody>
      </p:sp>
      <p:sp>
        <p:nvSpPr>
          <p:cNvPr id="6" name="Slide Number Placeholder 5">
            <a:extLst>
              <a:ext uri="{FF2B5EF4-FFF2-40B4-BE49-F238E27FC236}">
                <a16:creationId xmlns:a16="http://schemas.microsoft.com/office/drawing/2014/main" id="{5CE9951D-82B3-B88D-161D-D27D8762A820}"/>
              </a:ext>
            </a:extLst>
          </p:cNvPr>
          <p:cNvSpPr>
            <a:spLocks noGrp="1"/>
          </p:cNvSpPr>
          <p:nvPr>
            <p:ph type="sldNum" sz="quarter" idx="12"/>
          </p:nvPr>
        </p:nvSpPr>
        <p:spPr/>
        <p:txBody>
          <a:bodyPr/>
          <a:lstStyle/>
          <a:p>
            <a:fld id="{52CC584B-4FDB-4F44-A6C4-1975659C80FA}" type="slidenum">
              <a:rPr lang="en-US" smtClean="0"/>
              <a:t>19</a:t>
            </a:fld>
            <a:endParaRPr lang="en-US" dirty="0"/>
          </a:p>
        </p:txBody>
      </p:sp>
      <p:sp>
        <p:nvSpPr>
          <p:cNvPr id="2" name="TextBox 1">
            <a:extLst>
              <a:ext uri="{FF2B5EF4-FFF2-40B4-BE49-F238E27FC236}">
                <a16:creationId xmlns:a16="http://schemas.microsoft.com/office/drawing/2014/main" id="{C6C5A0A6-161F-9B6F-98C0-8C924B7A63D6}"/>
              </a:ext>
            </a:extLst>
          </p:cNvPr>
          <p:cNvSpPr txBox="1"/>
          <p:nvPr/>
        </p:nvSpPr>
        <p:spPr>
          <a:xfrm>
            <a:off x="331219" y="1581881"/>
            <a:ext cx="4885534" cy="2308324"/>
          </a:xfrm>
          <a:prstGeom prst="rect">
            <a:avLst/>
          </a:prstGeom>
          <a:noFill/>
        </p:spPr>
        <p:txBody>
          <a:bodyPr wrap="square" rtlCol="0">
            <a:spAutoFit/>
          </a:bodyPr>
          <a:lstStyle/>
          <a:p>
            <a:r>
              <a:rPr lang="en-US" sz="2400" dirty="0"/>
              <a:t>When using PCDL and PCSB model agreement as a selection criteria, corn acreage in approximately ¼ of the of the 2022 in-scope survey sample (7,378 tracts) was able to be automatically imputed</a:t>
            </a:r>
          </a:p>
        </p:txBody>
      </p:sp>
    </p:spTree>
    <p:extLst>
      <p:ext uri="{BB962C8B-B14F-4D97-AF65-F5344CB8AC3E}">
        <p14:creationId xmlns:p14="http://schemas.microsoft.com/office/powerpoint/2010/main" val="96469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27" y="1519238"/>
            <a:ext cx="5765223" cy="4351338"/>
          </a:xfrm>
        </p:spPr>
        <p:txBody>
          <a:bodyPr>
            <a:normAutofit lnSpcReduction="10000"/>
          </a:bodyPr>
          <a:lstStyle/>
          <a:p>
            <a:pPr>
              <a:spcAft>
                <a:spcPts val="1200"/>
              </a:spcAft>
            </a:pPr>
            <a:r>
              <a:rPr lang="en-US" sz="2400" dirty="0"/>
              <a:t>NASS’s largest annual survey</a:t>
            </a:r>
          </a:p>
          <a:p>
            <a:pPr>
              <a:spcAft>
                <a:spcPts val="1200"/>
              </a:spcAft>
            </a:pPr>
            <a:r>
              <a:rPr lang="en-US" sz="2400" dirty="0"/>
              <a:t>Historically conducted via </a:t>
            </a:r>
            <a:r>
              <a:rPr lang="en-US" sz="2400" b="1" dirty="0"/>
              <a:t>in-person interviews</a:t>
            </a:r>
            <a:endParaRPr lang="en-US" sz="2400" dirty="0"/>
          </a:p>
          <a:p>
            <a:pPr>
              <a:spcAft>
                <a:spcPts val="1200"/>
              </a:spcAft>
            </a:pPr>
            <a:r>
              <a:rPr lang="en-US" sz="2400" dirty="0"/>
              <a:t>Provides annual measure for number of farms and land in farms in U.S.</a:t>
            </a:r>
          </a:p>
          <a:p>
            <a:pPr>
              <a:spcAft>
                <a:spcPts val="1200"/>
              </a:spcAft>
            </a:pPr>
            <a:r>
              <a:rPr lang="en-US" sz="2400" dirty="0"/>
              <a:t>Produces direct estimate of large crop commodities such as corn, soybeans, and wheat, among others</a:t>
            </a:r>
          </a:p>
          <a:p>
            <a:pPr>
              <a:spcAft>
                <a:spcPts val="1200"/>
              </a:spcAft>
            </a:pPr>
            <a:r>
              <a:rPr lang="en-US" sz="2400" dirty="0"/>
              <a:t>Measures the incompleteness of the NASS List Frame</a:t>
            </a:r>
          </a:p>
        </p:txBody>
      </p:sp>
      <p:pic>
        <p:nvPicPr>
          <p:cNvPr id="2050" name="Picture 2" descr="NASS - NASDA">
            <a:extLst>
              <a:ext uri="{FF2B5EF4-FFF2-40B4-BE49-F238E27FC236}">
                <a16:creationId xmlns:a16="http://schemas.microsoft.com/office/drawing/2014/main" id="{7FDB139D-1475-AA49-0580-14464C945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8" r="3172" b="-3"/>
          <a:stretch/>
        </p:blipFill>
        <p:spPr bwMode="auto">
          <a:xfrm>
            <a:off x="6191250" y="1519238"/>
            <a:ext cx="5162550" cy="4351338"/>
          </a:xfrm>
          <a:prstGeom prst="rect">
            <a:avLst/>
          </a:prstGeom>
          <a:solidFill>
            <a:srgbClr val="FFFFFF"/>
          </a:solidFill>
        </p:spPr>
      </p:pic>
      <p:sp>
        <p:nvSpPr>
          <p:cNvPr id="7" name="Title 1">
            <a:extLst>
              <a:ext uri="{FF2B5EF4-FFF2-40B4-BE49-F238E27FC236}">
                <a16:creationId xmlns:a16="http://schemas.microsoft.com/office/drawing/2014/main" id="{003E0CD9-87B3-101B-870A-58ABAD0C90C3}"/>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June Area Survey (JAS)</a:t>
            </a:r>
          </a:p>
        </p:txBody>
      </p:sp>
      <p:sp>
        <p:nvSpPr>
          <p:cNvPr id="8" name="Slide Number Placeholder 7">
            <a:extLst>
              <a:ext uri="{FF2B5EF4-FFF2-40B4-BE49-F238E27FC236}">
                <a16:creationId xmlns:a16="http://schemas.microsoft.com/office/drawing/2014/main" id="{BF58CA69-868F-05BA-8890-BFD97EE1A859}"/>
              </a:ext>
            </a:extLst>
          </p:cNvPr>
          <p:cNvSpPr>
            <a:spLocks noGrp="1"/>
          </p:cNvSpPr>
          <p:nvPr>
            <p:ph type="sldNum" sz="quarter" idx="12"/>
          </p:nvPr>
        </p:nvSpPr>
        <p:spPr/>
        <p:txBody>
          <a:bodyPr/>
          <a:lstStyle/>
          <a:p>
            <a:fld id="{52CC584B-4FDB-4F44-A6C4-1975659C80FA}" type="slidenum">
              <a:rPr lang="en-US" smtClean="0"/>
              <a:t>2</a:t>
            </a:fld>
            <a:endParaRPr lang="en-US" dirty="0"/>
          </a:p>
        </p:txBody>
      </p:sp>
    </p:spTree>
    <p:extLst>
      <p:ext uri="{BB962C8B-B14F-4D97-AF65-F5344CB8AC3E}">
        <p14:creationId xmlns:p14="http://schemas.microsoft.com/office/powerpoint/2010/main" val="201944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C390D28-9086-72EF-FDC3-DB31F4AC72FD}"/>
              </a:ext>
            </a:extLst>
          </p:cNvPr>
          <p:cNvGraphicFramePr>
            <a:graphicFrameLocks noGrp="1"/>
          </p:cNvGraphicFramePr>
          <p:nvPr>
            <p:extLst>
              <p:ext uri="{D42A27DB-BD31-4B8C-83A1-F6EECF244321}">
                <p14:modId xmlns:p14="http://schemas.microsoft.com/office/powerpoint/2010/main" val="3016599086"/>
              </p:ext>
            </p:extLst>
          </p:nvPr>
        </p:nvGraphicFramePr>
        <p:xfrm>
          <a:off x="7448613" y="2357431"/>
          <a:ext cx="3410464" cy="3040380"/>
        </p:xfrm>
        <a:graphic>
          <a:graphicData uri="http://schemas.openxmlformats.org/drawingml/2006/table">
            <a:tbl>
              <a:tblPr>
                <a:tableStyleId>{2D5ABB26-0587-4C30-8999-92F81FD0307C}</a:tableStyleId>
              </a:tblPr>
              <a:tblGrid>
                <a:gridCol w="1413311">
                  <a:extLst>
                    <a:ext uri="{9D8B030D-6E8A-4147-A177-3AD203B41FA5}">
                      <a16:colId xmlns:a16="http://schemas.microsoft.com/office/drawing/2014/main" val="198199520"/>
                    </a:ext>
                  </a:extLst>
                </a:gridCol>
                <a:gridCol w="957280">
                  <a:extLst>
                    <a:ext uri="{9D8B030D-6E8A-4147-A177-3AD203B41FA5}">
                      <a16:colId xmlns:a16="http://schemas.microsoft.com/office/drawing/2014/main" val="3430773530"/>
                    </a:ext>
                  </a:extLst>
                </a:gridCol>
                <a:gridCol w="1039873">
                  <a:extLst>
                    <a:ext uri="{9D8B030D-6E8A-4147-A177-3AD203B41FA5}">
                      <a16:colId xmlns:a16="http://schemas.microsoft.com/office/drawing/2014/main" val="2727935103"/>
                    </a:ext>
                  </a:extLst>
                </a:gridCol>
              </a:tblGrid>
              <a:tr h="239126">
                <a:tc>
                  <a:txBody>
                    <a:bodyPr/>
                    <a:lstStyle/>
                    <a:p>
                      <a:pPr algn="r" fontAlgn="b"/>
                      <a:r>
                        <a:rPr lang="en-US" sz="1600" b="1" u="none" strike="noStrike" dirty="0">
                          <a:effectLst/>
                        </a:rPr>
                        <a:t>Total Imputed</a:t>
                      </a:r>
                      <a:endParaRPr lang="en-US" sz="16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rPr>
                        <a:t>7,378</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1183987819"/>
                  </a:ext>
                </a:extLst>
              </a:tr>
              <a:tr h="239126">
                <a:tc>
                  <a:txBody>
                    <a:bodyPr/>
                    <a:lstStyle/>
                    <a:p>
                      <a:pPr algn="r" fontAlgn="b"/>
                      <a:r>
                        <a:rPr lang="en-US" sz="1600" b="1" u="none" strike="noStrike" dirty="0">
                          <a:effectLst/>
                        </a:rPr>
                        <a:t>State</a:t>
                      </a:r>
                      <a:endParaRPr lang="en-US" sz="16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Count</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Proportion</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323233"/>
                  </a:ext>
                </a:extLst>
              </a:tr>
              <a:tr h="239126">
                <a:tc>
                  <a:txBody>
                    <a:bodyPr/>
                    <a:lstStyle/>
                    <a:p>
                      <a:pPr algn="r" fontAlgn="b"/>
                      <a:r>
                        <a:rPr lang="en-US" sz="1600" u="none" strike="noStrike">
                          <a:effectLst/>
                        </a:rPr>
                        <a:t>Illinois</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u="none" strike="noStrike" dirty="0">
                          <a:effectLst/>
                        </a:rPr>
                        <a:t>874</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u="none" strike="noStrike" dirty="0">
                          <a:effectLst/>
                        </a:rPr>
                        <a:t>53%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1144023"/>
                  </a:ext>
                </a:extLst>
              </a:tr>
              <a:tr h="239126">
                <a:tc>
                  <a:txBody>
                    <a:bodyPr/>
                    <a:lstStyle/>
                    <a:p>
                      <a:pPr algn="r" fontAlgn="b"/>
                      <a:r>
                        <a:rPr lang="en-US" sz="1600" u="none" strike="noStrike" dirty="0">
                          <a:effectLst/>
                        </a:rPr>
                        <a:t>Iowa</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758</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47%</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17774272"/>
                  </a:ext>
                </a:extLst>
              </a:tr>
              <a:tr h="239126">
                <a:tc>
                  <a:txBody>
                    <a:bodyPr/>
                    <a:lstStyle/>
                    <a:p>
                      <a:pPr algn="r" fontAlgn="b"/>
                      <a:r>
                        <a:rPr lang="en-US" sz="1600" u="none" strike="noStrike" dirty="0">
                          <a:effectLst/>
                        </a:rPr>
                        <a:t>Minnesota</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486</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16499663"/>
                  </a:ext>
                </a:extLst>
              </a:tr>
              <a:tr h="239126">
                <a:tc>
                  <a:txBody>
                    <a:bodyPr/>
                    <a:lstStyle/>
                    <a:p>
                      <a:pPr algn="r" fontAlgn="b"/>
                      <a:r>
                        <a:rPr lang="en-US" sz="1600" u="none" strike="noStrike">
                          <a:effectLst/>
                        </a:rPr>
                        <a:t>Missouri</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484</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0030307"/>
                  </a:ext>
                </a:extLst>
              </a:tr>
              <a:tr h="239126">
                <a:tc>
                  <a:txBody>
                    <a:bodyPr/>
                    <a:lstStyle/>
                    <a:p>
                      <a:pPr algn="r" fontAlgn="b"/>
                      <a:r>
                        <a:rPr lang="en-US" sz="1600" u="none" strike="noStrike">
                          <a:effectLst/>
                        </a:rPr>
                        <a:t>Texas</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444</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8760940"/>
                  </a:ext>
                </a:extLst>
              </a:tr>
              <a:tr h="239126">
                <a:tc>
                  <a:txBody>
                    <a:bodyPr/>
                    <a:lstStyle/>
                    <a:p>
                      <a:pPr algn="r" fontAlgn="b"/>
                      <a:r>
                        <a:rPr lang="en-US" sz="1600" u="none" strike="noStrike">
                          <a:effectLst/>
                        </a:rPr>
                        <a:t>Ohio</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443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73805451"/>
                  </a:ext>
                </a:extLst>
              </a:tr>
              <a:tr h="239126">
                <a:tc>
                  <a:txBody>
                    <a:bodyPr/>
                    <a:lstStyle/>
                    <a:p>
                      <a:pPr algn="r" fontAlgn="b"/>
                      <a:r>
                        <a:rPr lang="en-US" sz="1600" u="none" strike="noStrike">
                          <a:effectLst/>
                        </a:rPr>
                        <a:t>Nebraska</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401</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3398795"/>
                  </a:ext>
                </a:extLst>
              </a:tr>
              <a:tr h="239126">
                <a:tc>
                  <a:txBody>
                    <a:bodyPr/>
                    <a:lstStyle/>
                    <a:p>
                      <a:pPr algn="r" fontAlgn="b"/>
                      <a:r>
                        <a:rPr lang="en-US" sz="1600" u="none" strike="noStrike">
                          <a:effectLst/>
                        </a:rPr>
                        <a:t>Kansas</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264</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4141035"/>
                  </a:ext>
                </a:extLst>
              </a:tr>
              <a:tr h="239126">
                <a:tc>
                  <a:txBody>
                    <a:bodyPr/>
                    <a:lstStyle/>
                    <a:p>
                      <a:pPr algn="r" fontAlgn="b"/>
                      <a:r>
                        <a:rPr lang="en-US" sz="1600" u="none" strike="noStrike">
                          <a:effectLst/>
                        </a:rPr>
                        <a:t>South Dakota</a:t>
                      </a:r>
                      <a:endParaRPr lang="en-US" sz="16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215</a:t>
                      </a:r>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6200807"/>
                  </a:ext>
                </a:extLst>
              </a:tr>
              <a:tr h="239126">
                <a:tc>
                  <a:txBody>
                    <a:bodyPr/>
                    <a:lstStyle/>
                    <a:p>
                      <a:pPr algn="r" fontAlgn="b"/>
                      <a:r>
                        <a:rPr lang="en-US" sz="1600" u="none" strike="noStrike" dirty="0">
                          <a:effectLst/>
                        </a:rPr>
                        <a:t>Tennessee</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214</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180976"/>
                  </a:ext>
                </a:extLst>
              </a:tr>
            </a:tbl>
          </a:graphicData>
        </a:graphic>
      </p:graphicFrame>
      <p:sp>
        <p:nvSpPr>
          <p:cNvPr id="7" name="Title 1">
            <a:extLst>
              <a:ext uri="{FF2B5EF4-FFF2-40B4-BE49-F238E27FC236}">
                <a16:creationId xmlns:a16="http://schemas.microsoft.com/office/drawing/2014/main" id="{F9C454A9-D502-9822-E010-75F014A95697}"/>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Q2: State Estimate Impacts</a:t>
            </a:r>
          </a:p>
        </p:txBody>
      </p:sp>
      <p:sp>
        <p:nvSpPr>
          <p:cNvPr id="8" name="Slide Number Placeholder 7">
            <a:extLst>
              <a:ext uri="{FF2B5EF4-FFF2-40B4-BE49-F238E27FC236}">
                <a16:creationId xmlns:a16="http://schemas.microsoft.com/office/drawing/2014/main" id="{236B6DD5-32C6-80F8-E458-234F2335F38F}"/>
              </a:ext>
            </a:extLst>
          </p:cNvPr>
          <p:cNvSpPr>
            <a:spLocks noGrp="1"/>
          </p:cNvSpPr>
          <p:nvPr>
            <p:ph type="sldNum" sz="quarter" idx="12"/>
          </p:nvPr>
        </p:nvSpPr>
        <p:spPr/>
        <p:txBody>
          <a:bodyPr/>
          <a:lstStyle/>
          <a:p>
            <a:fld id="{52CC584B-4FDB-4F44-A6C4-1975659C80FA}" type="slidenum">
              <a:rPr lang="en-US" smtClean="0"/>
              <a:t>20</a:t>
            </a:fld>
            <a:endParaRPr lang="en-US" dirty="0"/>
          </a:p>
        </p:txBody>
      </p:sp>
      <p:sp>
        <p:nvSpPr>
          <p:cNvPr id="11" name="TextBox 10">
            <a:extLst>
              <a:ext uri="{FF2B5EF4-FFF2-40B4-BE49-F238E27FC236}">
                <a16:creationId xmlns:a16="http://schemas.microsoft.com/office/drawing/2014/main" id="{B117CB92-EA42-58B5-2299-C74C89A307DC}"/>
              </a:ext>
            </a:extLst>
          </p:cNvPr>
          <p:cNvSpPr txBox="1"/>
          <p:nvPr/>
        </p:nvSpPr>
        <p:spPr>
          <a:xfrm>
            <a:off x="6581271" y="1368266"/>
            <a:ext cx="5210461" cy="646331"/>
          </a:xfrm>
          <a:prstGeom prst="rect">
            <a:avLst/>
          </a:prstGeom>
          <a:noFill/>
        </p:spPr>
        <p:txBody>
          <a:bodyPr wrap="square" rtlCol="0">
            <a:spAutoFit/>
          </a:bodyPr>
          <a:lstStyle/>
          <a:p>
            <a:r>
              <a:rPr lang="en-US" b="1" dirty="0"/>
              <a:t>Proportion of State Samples Automatically Imputed and the Impact on Corn Acreage Estimates (2022)</a:t>
            </a:r>
          </a:p>
        </p:txBody>
      </p:sp>
      <p:graphicFrame>
        <p:nvGraphicFramePr>
          <p:cNvPr id="4" name="Chart 3">
            <a:extLst>
              <a:ext uri="{FF2B5EF4-FFF2-40B4-BE49-F238E27FC236}">
                <a16:creationId xmlns:a16="http://schemas.microsoft.com/office/drawing/2014/main" id="{79C50F74-BF32-44F8-BC82-5B01E96C8040}"/>
              </a:ext>
            </a:extLst>
          </p:cNvPr>
          <p:cNvGraphicFramePr>
            <a:graphicFrameLocks/>
          </p:cNvGraphicFramePr>
          <p:nvPr>
            <p:extLst>
              <p:ext uri="{D42A27DB-BD31-4B8C-83A1-F6EECF244321}">
                <p14:modId xmlns:p14="http://schemas.microsoft.com/office/powerpoint/2010/main" val="1690101661"/>
              </p:ext>
            </p:extLst>
          </p:nvPr>
        </p:nvGraphicFramePr>
        <p:xfrm>
          <a:off x="217105" y="1190737"/>
          <a:ext cx="6091228" cy="466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262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9B9A90-EF17-FA02-7C8B-229F0CC265A2}"/>
              </a:ext>
            </a:extLst>
          </p:cNvPr>
          <p:cNvSpPr>
            <a:spLocks noGrp="1"/>
          </p:cNvSpPr>
          <p:nvPr>
            <p:ph type="sldNum" sz="quarter" idx="12"/>
          </p:nvPr>
        </p:nvSpPr>
        <p:spPr/>
        <p:txBody>
          <a:bodyPr/>
          <a:lstStyle/>
          <a:p>
            <a:fld id="{95AB0444-8A68-4E28-BDCF-424F5D460ED4}" type="slidenum">
              <a:rPr lang="en-US" smtClean="0"/>
              <a:t>21</a:t>
            </a:fld>
            <a:endParaRPr lang="en-US"/>
          </a:p>
        </p:txBody>
      </p:sp>
      <p:graphicFrame>
        <p:nvGraphicFramePr>
          <p:cNvPr id="5" name="Chart 4">
            <a:extLst>
              <a:ext uri="{FF2B5EF4-FFF2-40B4-BE49-F238E27FC236}">
                <a16:creationId xmlns:a16="http://schemas.microsoft.com/office/drawing/2014/main" id="{54B21079-078B-F0A4-53DC-B02619FE9200}"/>
              </a:ext>
            </a:extLst>
          </p:cNvPr>
          <p:cNvGraphicFramePr>
            <a:graphicFrameLocks/>
          </p:cNvGraphicFramePr>
          <p:nvPr>
            <p:extLst>
              <p:ext uri="{D42A27DB-BD31-4B8C-83A1-F6EECF244321}">
                <p14:modId xmlns:p14="http://schemas.microsoft.com/office/powerpoint/2010/main" val="3343555786"/>
              </p:ext>
            </p:extLst>
          </p:nvPr>
        </p:nvGraphicFramePr>
        <p:xfrm>
          <a:off x="0" y="1871831"/>
          <a:ext cx="12271868" cy="40634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F2A11E5-5DAE-88E1-7243-237B822353E0}"/>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Q2: State Estimate Impacts: Change in Coefficients of Variation (CVs)</a:t>
            </a:r>
          </a:p>
        </p:txBody>
      </p:sp>
    </p:spTree>
    <p:extLst>
      <p:ext uri="{BB962C8B-B14F-4D97-AF65-F5344CB8AC3E}">
        <p14:creationId xmlns:p14="http://schemas.microsoft.com/office/powerpoint/2010/main" val="94230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8825EAC9-B91A-739A-6158-68D3E9D11B73}"/>
              </a:ext>
            </a:extLst>
          </p:cNvPr>
          <p:cNvSpPr/>
          <p:nvPr/>
        </p:nvSpPr>
        <p:spPr>
          <a:xfrm>
            <a:off x="2371486" y="2900511"/>
            <a:ext cx="749653" cy="40961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FB11F8F-05A2-0CD1-6E34-57CBFE414946}"/>
              </a:ext>
            </a:extLst>
          </p:cNvPr>
          <p:cNvSpPr/>
          <p:nvPr/>
        </p:nvSpPr>
        <p:spPr>
          <a:xfrm>
            <a:off x="2269072" y="5082121"/>
            <a:ext cx="749653" cy="40961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546E7A23-6D86-00A7-0353-9F54310C778F}"/>
              </a:ext>
            </a:extLst>
          </p:cNvPr>
          <p:cNvGraphicFramePr>
            <a:graphicFrameLocks noGrp="1"/>
          </p:cNvGraphicFramePr>
          <p:nvPr>
            <p:extLst>
              <p:ext uri="{D42A27DB-BD31-4B8C-83A1-F6EECF244321}">
                <p14:modId xmlns:p14="http://schemas.microsoft.com/office/powerpoint/2010/main" val="2287613446"/>
              </p:ext>
            </p:extLst>
          </p:nvPr>
        </p:nvGraphicFramePr>
        <p:xfrm>
          <a:off x="3129912" y="1507544"/>
          <a:ext cx="8297652" cy="4668524"/>
        </p:xfrm>
        <a:graphic>
          <a:graphicData uri="http://schemas.openxmlformats.org/drawingml/2006/table">
            <a:tbl>
              <a:tblPr/>
              <a:tblGrid>
                <a:gridCol w="2685642">
                  <a:extLst>
                    <a:ext uri="{9D8B030D-6E8A-4147-A177-3AD203B41FA5}">
                      <a16:colId xmlns:a16="http://schemas.microsoft.com/office/drawing/2014/main" val="428434148"/>
                    </a:ext>
                  </a:extLst>
                </a:gridCol>
                <a:gridCol w="1193421">
                  <a:extLst>
                    <a:ext uri="{9D8B030D-6E8A-4147-A177-3AD203B41FA5}">
                      <a16:colId xmlns:a16="http://schemas.microsoft.com/office/drawing/2014/main" val="2328668952"/>
                    </a:ext>
                  </a:extLst>
                </a:gridCol>
                <a:gridCol w="2126594">
                  <a:extLst>
                    <a:ext uri="{9D8B030D-6E8A-4147-A177-3AD203B41FA5}">
                      <a16:colId xmlns:a16="http://schemas.microsoft.com/office/drawing/2014/main" val="2512798431"/>
                    </a:ext>
                  </a:extLst>
                </a:gridCol>
                <a:gridCol w="2291995">
                  <a:extLst>
                    <a:ext uri="{9D8B030D-6E8A-4147-A177-3AD203B41FA5}">
                      <a16:colId xmlns:a16="http://schemas.microsoft.com/office/drawing/2014/main" val="1231740909"/>
                    </a:ext>
                  </a:extLst>
                </a:gridCol>
              </a:tblGrid>
              <a:tr h="270101">
                <a:tc gridSpan="4">
                  <a:txBody>
                    <a:bodyPr/>
                    <a:lstStyle/>
                    <a:p>
                      <a:pPr algn="l" fontAlgn="b"/>
                      <a:r>
                        <a:rPr lang="en-US" sz="2000" b="1" i="0" u="none" strike="noStrike" dirty="0">
                          <a:solidFill>
                            <a:srgbClr val="000000"/>
                          </a:solidFill>
                          <a:effectLst/>
                          <a:latin typeface="Calibri" panose="020F0502020204030204" pitchFamily="34" charset="0"/>
                        </a:rPr>
                        <a:t>2022 Corn Acreage: Tract Level Performance Summarized Nationally</a:t>
                      </a:r>
                    </a:p>
                  </a:txBody>
                  <a:tcPr marL="8688" marR="8688" marT="8688"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1031286"/>
                  </a:ext>
                </a:extLst>
              </a:tr>
              <a:tr h="270101">
                <a:tc gridSpan="4">
                  <a:txBody>
                    <a:bodyPr/>
                    <a:lstStyle/>
                    <a:p>
                      <a:pPr algn="l" fontAlgn="b"/>
                      <a:r>
                        <a:rPr lang="en-US" sz="1400" b="1" i="0" u="none" strike="noStrike" dirty="0">
                          <a:solidFill>
                            <a:srgbClr val="000000"/>
                          </a:solidFill>
                          <a:effectLst/>
                          <a:latin typeface="Calibri" panose="020F0502020204030204" pitchFamily="34" charset="0"/>
                        </a:rPr>
                        <a:t>Root Mean Squared Error(RMSE), Mean Squared Error (MAE) and </a:t>
                      </a:r>
                      <a:r>
                        <a:rPr lang="en-US" sz="1400" b="1" i="0" kern="1200" dirty="0">
                          <a:solidFill>
                            <a:schemeClr val="tx1"/>
                          </a:solidFill>
                          <a:effectLst/>
                          <a:latin typeface="+mn-lt"/>
                          <a:ea typeface="+mn-ea"/>
                          <a:cs typeface="+mn-cs"/>
                        </a:rPr>
                        <a:t>R</a:t>
                      </a:r>
                      <a:r>
                        <a:rPr lang="en-US" sz="1400" b="1" i="0" kern="1200" baseline="30000" dirty="0">
                          <a:solidFill>
                            <a:schemeClr val="tx1"/>
                          </a:solidFill>
                          <a:effectLst/>
                          <a:latin typeface="+mn-lt"/>
                          <a:ea typeface="+mn-ea"/>
                          <a:cs typeface="+mn-cs"/>
                        </a:rPr>
                        <a:t>2 </a:t>
                      </a:r>
                      <a:r>
                        <a:rPr lang="en-US" sz="1400" b="1" i="0" u="none" strike="noStrike" dirty="0">
                          <a:solidFill>
                            <a:srgbClr val="000000"/>
                          </a:solidFill>
                          <a:effectLst/>
                          <a:latin typeface="Calibri" panose="020F0502020204030204" pitchFamily="34" charset="0"/>
                        </a:rPr>
                        <a:t>Compared to overlapping FSA Ground Truth</a:t>
                      </a:r>
                    </a:p>
                  </a:txBody>
                  <a:tcPr marL="8688" marR="8688" marT="8688"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371053"/>
                  </a:ext>
                </a:extLst>
              </a:tr>
              <a:tr h="270101">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7,378 total tracts automatically imputed</a:t>
                      </a:r>
                      <a:endParaRPr lang="en-US" sz="1800" b="1" i="0" u="none" strike="noStrike" dirty="0">
                        <a:solidFill>
                          <a:srgbClr val="000000"/>
                        </a:solidFill>
                        <a:effectLst/>
                        <a:latin typeface="Calibri" panose="020F0502020204030204" pitchFamily="34" charset="0"/>
                      </a:endParaRPr>
                    </a:p>
                  </a:txBody>
                  <a:tcPr marL="8688" marR="8688" marT="8688"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endParaRPr lang="en-US" sz="1800" b="1" i="0" u="none" strike="noStrike" dirty="0">
                        <a:solidFill>
                          <a:srgbClr val="000000"/>
                        </a:solidFill>
                        <a:effectLst/>
                        <a:latin typeface="Calibri" panose="020F0502020204030204" pitchFamily="34" charset="0"/>
                      </a:endParaRPr>
                    </a:p>
                  </a:txBody>
                  <a:tcPr marL="8688" marR="8688" marT="8688"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r>
                        <a:rPr lang="en-US"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220567"/>
                  </a:ext>
                </a:extLst>
              </a:tr>
              <a:tr h="405831">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Survey</a:t>
                      </a:r>
                    </a:p>
                  </a:txBody>
                  <a:tcPr marL="8688" marR="8688" marT="8688"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Automatic Imputation</a:t>
                      </a:r>
                    </a:p>
                  </a:txBody>
                  <a:tcPr marL="8688" marR="8688" marT="8688"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304027"/>
                  </a:ext>
                </a:extLst>
              </a:tr>
              <a:tr h="270101">
                <a:tc>
                  <a:txBody>
                    <a:bodyPr/>
                    <a:lstStyle/>
                    <a:p>
                      <a:pPr algn="l" fontAlgn="b"/>
                      <a:r>
                        <a:rPr lang="en-US" sz="1800" b="1" i="0" u="none" strike="noStrike">
                          <a:solidFill>
                            <a:srgbClr val="000000"/>
                          </a:solidFill>
                          <a:effectLst/>
                          <a:latin typeface="Calibri" panose="020F0502020204030204" pitchFamily="34" charset="0"/>
                        </a:rPr>
                        <a:t>All Cases</a:t>
                      </a:r>
                    </a:p>
                  </a:txBody>
                  <a:tcPr marL="8688" marR="8688" marT="8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Calibri" panose="020F0502020204030204" pitchFamily="34" charset="0"/>
                        </a:rPr>
                        <a:t>RMSE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32.63</a:t>
                      </a:r>
                    </a:p>
                  </a:txBody>
                  <a:tcPr marL="8688" marR="8688" marT="8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24.47</a:t>
                      </a:r>
                    </a:p>
                  </a:txBody>
                  <a:tcPr marL="8688" marR="8688" marT="8688" marB="0" anchor="b">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9447001"/>
                  </a:ext>
                </a:extLst>
              </a:tr>
              <a:tr h="270101">
                <a:tc>
                  <a:txBody>
                    <a:bodyPr/>
                    <a:lstStyle/>
                    <a:p>
                      <a:pPr algn="l" fontAlgn="b"/>
                      <a:r>
                        <a:rPr lang="en-US" sz="1800" b="1" i="0" u="none" strike="noStrike" dirty="0">
                          <a:solidFill>
                            <a:srgbClr val="000000"/>
                          </a:solidFill>
                          <a:effectLst/>
                          <a:latin typeface="Calibri" panose="020F0502020204030204" pitchFamily="34" charset="0"/>
                        </a:rPr>
                        <a:t>5,582 tracts tested</a:t>
                      </a: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MAE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11.34</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9.77</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61316021"/>
                  </a:ext>
                </a:extLst>
              </a:tr>
              <a:tr h="270101">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kern="1200" dirty="0">
                          <a:solidFill>
                            <a:schemeClr val="tx1"/>
                          </a:solidFill>
                          <a:effectLst/>
                          <a:latin typeface="+mn-lt"/>
                          <a:ea typeface="+mn-ea"/>
                          <a:cs typeface="+mn-cs"/>
                        </a:rPr>
                        <a:t>R</a:t>
                      </a:r>
                      <a:r>
                        <a:rPr lang="en-US" sz="1800" b="0" i="0" kern="1200" baseline="30000" dirty="0">
                          <a:solidFill>
                            <a:schemeClr val="tx1"/>
                          </a:solidFill>
                          <a:effectLst/>
                          <a:latin typeface="+mn-lt"/>
                          <a:ea typeface="+mn-ea"/>
                          <a:cs typeface="+mn-cs"/>
                        </a:rPr>
                        <a:t>2</a:t>
                      </a:r>
                      <a:endParaRPr lang="en-US" sz="1800" b="0" i="0" u="none" strike="noStrike" dirty="0">
                        <a:solidFill>
                          <a:srgbClr val="000000"/>
                        </a:solidFill>
                        <a:effectLst/>
                        <a:latin typeface="Calibri" panose="020F0502020204030204" pitchFamily="34" charset="0"/>
                      </a:endParaRP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0.71</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0.82</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2293655"/>
                  </a:ext>
                </a:extLst>
              </a:tr>
              <a:tr h="154561">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8688" marR="8688" marT="8688" marB="0" anchor="b">
                    <a:lnL>
                      <a:noFill/>
                    </a:lnL>
                    <a:lnR w="1270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645126"/>
                  </a:ext>
                </a:extLst>
              </a:tr>
              <a:tr h="270101">
                <a:tc>
                  <a:txBody>
                    <a:bodyPr/>
                    <a:lstStyle/>
                    <a:p>
                      <a:pPr algn="l" fontAlgn="b"/>
                      <a:r>
                        <a:rPr lang="en-US" sz="1800" b="1" i="0" u="none" strike="noStrike" dirty="0">
                          <a:solidFill>
                            <a:srgbClr val="000000"/>
                          </a:solidFill>
                          <a:effectLst/>
                          <a:latin typeface="Calibri" panose="020F0502020204030204" pitchFamily="34" charset="0"/>
                        </a:rPr>
                        <a:t>Reported</a:t>
                      </a:r>
                    </a:p>
                  </a:txBody>
                  <a:tcPr marL="8688" marR="8688" marT="8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Calibri" panose="020F0502020204030204" pitchFamily="34" charset="0"/>
                        </a:rPr>
                        <a:t>RMSE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Calibri" panose="020F0502020204030204" pitchFamily="34" charset="0"/>
                        </a:rPr>
                        <a:t>28.77</a:t>
                      </a:r>
                    </a:p>
                  </a:txBody>
                  <a:tcPr marL="8688" marR="8688" marT="8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24.47</a:t>
                      </a:r>
                    </a:p>
                  </a:txBody>
                  <a:tcPr marL="8688" marR="8688" marT="8688" marB="0" anchor="b">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603743"/>
                  </a:ext>
                </a:extLst>
              </a:tr>
              <a:tr h="270101">
                <a:tc>
                  <a:txBody>
                    <a:bodyPr/>
                    <a:lstStyle/>
                    <a:p>
                      <a:pPr algn="l" fontAlgn="b"/>
                      <a:r>
                        <a:rPr lang="en-US" sz="1800" b="1" i="0" u="none" strike="noStrike">
                          <a:solidFill>
                            <a:srgbClr val="000000"/>
                          </a:solidFill>
                          <a:effectLst/>
                          <a:latin typeface="Calibri" panose="020F0502020204030204" pitchFamily="34" charset="0"/>
                        </a:rPr>
                        <a:t>2,856 tracts tested</a:t>
                      </a: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MAE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9.04</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9.94</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79511445"/>
                  </a:ext>
                </a:extLst>
              </a:tr>
              <a:tr h="270101">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kern="1200" dirty="0">
                          <a:solidFill>
                            <a:schemeClr val="tx1"/>
                          </a:solidFill>
                          <a:effectLst/>
                          <a:latin typeface="+mn-lt"/>
                          <a:ea typeface="+mn-ea"/>
                          <a:cs typeface="+mn-cs"/>
                        </a:rPr>
                        <a:t>R</a:t>
                      </a:r>
                      <a:r>
                        <a:rPr lang="en-US" sz="1800" b="0" i="0" kern="1200" baseline="30000" dirty="0">
                          <a:solidFill>
                            <a:schemeClr val="tx1"/>
                          </a:solidFill>
                          <a:effectLst/>
                          <a:latin typeface="+mn-lt"/>
                          <a:ea typeface="+mn-ea"/>
                          <a:cs typeface="+mn-cs"/>
                        </a:rPr>
                        <a:t>2</a:t>
                      </a:r>
                      <a:endParaRPr lang="en-US" sz="1800" b="0" i="0" u="none" strike="noStrike" dirty="0">
                        <a:solidFill>
                          <a:srgbClr val="000000"/>
                        </a:solidFill>
                        <a:effectLst/>
                        <a:latin typeface="Calibri" panose="020F0502020204030204" pitchFamily="34" charset="0"/>
                      </a:endParaRP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0.82</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5878120"/>
                  </a:ext>
                </a:extLst>
              </a:tr>
              <a:tr h="85916">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8688" marR="8688" marT="8688" marB="0" anchor="b">
                    <a:lnL>
                      <a:noFill/>
                    </a:lnL>
                    <a:lnR w="1270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351231"/>
                  </a:ext>
                </a:extLst>
              </a:tr>
              <a:tr h="270101">
                <a:tc>
                  <a:txBody>
                    <a:bodyPr/>
                    <a:lstStyle/>
                    <a:p>
                      <a:pPr algn="l" fontAlgn="b"/>
                      <a:r>
                        <a:rPr lang="en-US" sz="1800" b="1" i="0" u="none" strike="noStrike">
                          <a:solidFill>
                            <a:srgbClr val="000000"/>
                          </a:solidFill>
                          <a:effectLst/>
                          <a:latin typeface="Calibri" panose="020F0502020204030204" pitchFamily="34" charset="0"/>
                        </a:rPr>
                        <a:t>Imputed/Observed</a:t>
                      </a:r>
                    </a:p>
                  </a:txBody>
                  <a:tcPr marL="8688" marR="8688" marT="8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Calibri" panose="020F0502020204030204" pitchFamily="34" charset="0"/>
                        </a:rPr>
                        <a:t>RMSE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Calibri" panose="020F0502020204030204" pitchFamily="34" charset="0"/>
                        </a:rPr>
                        <a:t>36.24</a:t>
                      </a:r>
                    </a:p>
                  </a:txBody>
                  <a:tcPr marL="8688" marR="8688" marT="8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24.47</a:t>
                      </a:r>
                    </a:p>
                  </a:txBody>
                  <a:tcPr marL="8688" marR="8688" marT="8688" marB="0" anchor="b">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6865833"/>
                  </a:ext>
                </a:extLst>
              </a:tr>
              <a:tr h="270101">
                <a:tc>
                  <a:txBody>
                    <a:bodyPr/>
                    <a:lstStyle/>
                    <a:p>
                      <a:pPr algn="l" fontAlgn="b"/>
                      <a:r>
                        <a:rPr lang="en-US" sz="1800" b="1" i="0" u="none" strike="noStrike">
                          <a:solidFill>
                            <a:srgbClr val="000000"/>
                          </a:solidFill>
                          <a:effectLst/>
                          <a:latin typeface="Calibri" panose="020F0502020204030204" pitchFamily="34" charset="0"/>
                        </a:rPr>
                        <a:t>2,726 tracts tested</a:t>
                      </a: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MAE</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13.75</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9.59</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75505033"/>
                  </a:ext>
                </a:extLst>
              </a:tr>
              <a:tr h="270101">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kern="1200" dirty="0">
                          <a:solidFill>
                            <a:schemeClr val="tx1"/>
                          </a:solidFill>
                          <a:effectLst/>
                          <a:latin typeface="+mn-lt"/>
                          <a:ea typeface="+mn-ea"/>
                          <a:cs typeface="+mn-cs"/>
                        </a:rPr>
                        <a:t>R</a:t>
                      </a:r>
                      <a:r>
                        <a:rPr lang="en-US" sz="1800" b="0" i="0" kern="1200" baseline="30000" dirty="0">
                          <a:solidFill>
                            <a:schemeClr val="tx1"/>
                          </a:solidFill>
                          <a:effectLst/>
                          <a:latin typeface="+mn-lt"/>
                          <a:ea typeface="+mn-ea"/>
                          <a:cs typeface="+mn-cs"/>
                        </a:rPr>
                        <a:t>2</a:t>
                      </a:r>
                      <a:endParaRPr lang="en-US" sz="1800" b="0" i="0" u="none" strike="noStrike" dirty="0">
                        <a:solidFill>
                          <a:srgbClr val="000000"/>
                        </a:solidFill>
                        <a:effectLst/>
                        <a:latin typeface="Calibri" panose="020F0502020204030204" pitchFamily="34" charset="0"/>
                      </a:endParaRP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0.65</a:t>
                      </a:r>
                    </a:p>
                  </a:txBody>
                  <a:tcPr marL="8688" marR="8688" marT="86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0.81</a:t>
                      </a:r>
                    </a:p>
                  </a:txBody>
                  <a:tcPr marL="8688" marR="8688" marT="8688"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132439"/>
                  </a:ext>
                </a:extLst>
              </a:tr>
              <a:tr h="270101">
                <a:tc>
                  <a:txBody>
                    <a:bodyPr/>
                    <a:lstStyle/>
                    <a:p>
                      <a:pPr algn="l" fontAlgn="b"/>
                      <a:endParaRPr lang="en-US" sz="1800" b="1" i="0" u="none" strike="noStrike">
                        <a:solidFill>
                          <a:srgbClr val="000000"/>
                        </a:solidFill>
                        <a:effectLst/>
                        <a:latin typeface="Calibri" panose="020F0502020204030204" pitchFamily="34" charset="0"/>
                      </a:endParaRPr>
                    </a:p>
                  </a:txBody>
                  <a:tcPr marL="8688" marR="8688" marT="86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8688" marR="8688" marT="86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8688" marR="8688" marT="8688" marB="0" anchor="b">
                    <a:lnL>
                      <a:noFill/>
                    </a:lnL>
                    <a:lnR w="1270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33780"/>
                  </a:ext>
                </a:extLst>
              </a:tr>
            </a:tbl>
          </a:graphicData>
        </a:graphic>
      </p:graphicFrame>
      <p:grpSp>
        <p:nvGrpSpPr>
          <p:cNvPr id="17" name="Group 16">
            <a:extLst>
              <a:ext uri="{FF2B5EF4-FFF2-40B4-BE49-F238E27FC236}">
                <a16:creationId xmlns:a16="http://schemas.microsoft.com/office/drawing/2014/main" id="{2FD2F456-3E8C-FD75-6DC5-F96408DBF8F2}"/>
              </a:ext>
            </a:extLst>
          </p:cNvPr>
          <p:cNvGrpSpPr/>
          <p:nvPr/>
        </p:nvGrpSpPr>
        <p:grpSpPr>
          <a:xfrm>
            <a:off x="151001" y="2274734"/>
            <a:ext cx="2560219" cy="1386039"/>
            <a:chOff x="109057" y="2370196"/>
            <a:chExt cx="2560219" cy="1386039"/>
          </a:xfrm>
        </p:grpSpPr>
        <p:sp>
          <p:nvSpPr>
            <p:cNvPr id="15" name="TextBox 14">
              <a:extLst>
                <a:ext uri="{FF2B5EF4-FFF2-40B4-BE49-F238E27FC236}">
                  <a16:creationId xmlns:a16="http://schemas.microsoft.com/office/drawing/2014/main" id="{EC8EEB66-8102-24F3-E11B-5862AFD0B493}"/>
                </a:ext>
              </a:extLst>
            </p:cNvPr>
            <p:cNvSpPr txBox="1"/>
            <p:nvPr/>
          </p:nvSpPr>
          <p:spPr>
            <a:xfrm>
              <a:off x="179242" y="2432796"/>
              <a:ext cx="2490034" cy="1323439"/>
            </a:xfrm>
            <a:prstGeom prst="rect">
              <a:avLst/>
            </a:prstGeom>
            <a:solidFill>
              <a:schemeClr val="tx1"/>
            </a:solidFill>
            <a:ln>
              <a:solidFill>
                <a:schemeClr val="tx1"/>
              </a:solidFill>
            </a:ln>
          </p:spPr>
          <p:txBody>
            <a:bodyPr wrap="square" rtlCol="0">
              <a:spAutoFit/>
            </a:bodyPr>
            <a:lstStyle/>
            <a:p>
              <a:r>
                <a:rPr lang="en-US" sz="2000" b="1" dirty="0"/>
                <a:t>Across US, automatic imputation more closely matches FSA data than the survey</a:t>
              </a:r>
            </a:p>
          </p:txBody>
        </p:sp>
        <p:sp>
          <p:nvSpPr>
            <p:cNvPr id="11" name="TextBox 10">
              <a:extLst>
                <a:ext uri="{FF2B5EF4-FFF2-40B4-BE49-F238E27FC236}">
                  <a16:creationId xmlns:a16="http://schemas.microsoft.com/office/drawing/2014/main" id="{0BD2347E-C739-8954-BC7B-2B115FC9F704}"/>
                </a:ext>
              </a:extLst>
            </p:cNvPr>
            <p:cNvSpPr txBox="1"/>
            <p:nvPr/>
          </p:nvSpPr>
          <p:spPr>
            <a:xfrm>
              <a:off x="109057" y="2370196"/>
              <a:ext cx="2449032" cy="1323439"/>
            </a:xfrm>
            <a:prstGeom prst="rect">
              <a:avLst/>
            </a:prstGeom>
            <a:solidFill>
              <a:schemeClr val="accent4">
                <a:lumMod val="20000"/>
                <a:lumOff val="80000"/>
              </a:schemeClr>
            </a:solidFill>
            <a:ln>
              <a:solidFill>
                <a:schemeClr val="tx1"/>
              </a:solidFill>
            </a:ln>
          </p:spPr>
          <p:txBody>
            <a:bodyPr wrap="square" rtlCol="0">
              <a:spAutoFit/>
            </a:bodyPr>
            <a:lstStyle/>
            <a:p>
              <a:r>
                <a:rPr lang="en-US" sz="2000" b="1" dirty="0"/>
                <a:t>Overall, automatic imputation more closely matches FSA data than the survey</a:t>
              </a:r>
            </a:p>
          </p:txBody>
        </p:sp>
      </p:grpSp>
      <p:grpSp>
        <p:nvGrpSpPr>
          <p:cNvPr id="18" name="Group 17">
            <a:extLst>
              <a:ext uri="{FF2B5EF4-FFF2-40B4-BE49-F238E27FC236}">
                <a16:creationId xmlns:a16="http://schemas.microsoft.com/office/drawing/2014/main" id="{D7DFE596-FD54-12DC-B443-571198230967}"/>
              </a:ext>
            </a:extLst>
          </p:cNvPr>
          <p:cNvGrpSpPr/>
          <p:nvPr/>
        </p:nvGrpSpPr>
        <p:grpSpPr>
          <a:xfrm>
            <a:off x="115909" y="4123852"/>
            <a:ext cx="2519217" cy="1693816"/>
            <a:chOff x="109057" y="4618698"/>
            <a:chExt cx="2519217" cy="1693816"/>
          </a:xfrm>
        </p:grpSpPr>
        <p:sp>
          <p:nvSpPr>
            <p:cNvPr id="16" name="TextBox 15">
              <a:extLst>
                <a:ext uri="{FF2B5EF4-FFF2-40B4-BE49-F238E27FC236}">
                  <a16:creationId xmlns:a16="http://schemas.microsoft.com/office/drawing/2014/main" id="{4F13BB4C-134C-9801-F8EC-94780F49A27A}"/>
                </a:ext>
              </a:extLst>
            </p:cNvPr>
            <p:cNvSpPr txBox="1"/>
            <p:nvPr/>
          </p:nvSpPr>
          <p:spPr>
            <a:xfrm>
              <a:off x="179242" y="4681298"/>
              <a:ext cx="2449032" cy="1631216"/>
            </a:xfrm>
            <a:prstGeom prst="rect">
              <a:avLst/>
            </a:prstGeom>
            <a:solidFill>
              <a:schemeClr val="tx1"/>
            </a:solidFill>
            <a:ln>
              <a:solidFill>
                <a:schemeClr val="tx1"/>
              </a:solidFill>
            </a:ln>
          </p:spPr>
          <p:txBody>
            <a:bodyPr wrap="square" rtlCol="0">
              <a:spAutoFit/>
            </a:bodyPr>
            <a:lstStyle/>
            <a:p>
              <a:r>
                <a:rPr lang="en-US" sz="2000" b="1" dirty="0"/>
                <a:t>This is even more pronounced when compared to manual imputation/</a:t>
              </a:r>
            </a:p>
            <a:p>
              <a:r>
                <a:rPr lang="en-US" sz="2000" b="1" dirty="0"/>
                <a:t>observation</a:t>
              </a:r>
            </a:p>
          </p:txBody>
        </p:sp>
        <p:sp>
          <p:nvSpPr>
            <p:cNvPr id="13" name="TextBox 12">
              <a:extLst>
                <a:ext uri="{FF2B5EF4-FFF2-40B4-BE49-F238E27FC236}">
                  <a16:creationId xmlns:a16="http://schemas.microsoft.com/office/drawing/2014/main" id="{FD458000-FF94-DF7F-0D81-2602CCB12993}"/>
                </a:ext>
              </a:extLst>
            </p:cNvPr>
            <p:cNvSpPr txBox="1"/>
            <p:nvPr/>
          </p:nvSpPr>
          <p:spPr>
            <a:xfrm>
              <a:off x="109057" y="4618698"/>
              <a:ext cx="2449032" cy="1631216"/>
            </a:xfrm>
            <a:prstGeom prst="rect">
              <a:avLst/>
            </a:prstGeom>
            <a:solidFill>
              <a:schemeClr val="accent4">
                <a:lumMod val="20000"/>
                <a:lumOff val="80000"/>
              </a:schemeClr>
            </a:solidFill>
            <a:ln>
              <a:solidFill>
                <a:schemeClr val="tx1"/>
              </a:solidFill>
            </a:ln>
          </p:spPr>
          <p:txBody>
            <a:bodyPr wrap="square" rtlCol="0">
              <a:spAutoFit/>
            </a:bodyPr>
            <a:lstStyle/>
            <a:p>
              <a:r>
                <a:rPr lang="en-US" sz="2000" b="1" dirty="0"/>
                <a:t>This is even more pronounced when compared to manual imputation/</a:t>
              </a:r>
            </a:p>
            <a:p>
              <a:r>
                <a:rPr lang="en-US" sz="2000" b="1" dirty="0"/>
                <a:t>observation</a:t>
              </a:r>
            </a:p>
          </p:txBody>
        </p:sp>
      </p:grpSp>
      <p:sp>
        <p:nvSpPr>
          <p:cNvPr id="2" name="Title 1">
            <a:extLst>
              <a:ext uri="{FF2B5EF4-FFF2-40B4-BE49-F238E27FC236}">
                <a16:creationId xmlns:a16="http://schemas.microsoft.com/office/drawing/2014/main" id="{B7601293-A5BA-9191-99B3-289468C226EE}"/>
              </a:ext>
            </a:extLst>
          </p:cNvPr>
          <p:cNvSpPr>
            <a:spLocks noGrp="1"/>
          </p:cNvSpPr>
          <p:nvPr>
            <p:ph type="title"/>
          </p:nvPr>
        </p:nvSpPr>
        <p:spPr>
          <a:xfrm>
            <a:off x="0" y="1"/>
            <a:ext cx="12192000" cy="1190736"/>
          </a:xfrm>
          <a:gradFill flip="none" rotWithShape="1">
            <a:gsLst>
              <a:gs pos="0">
                <a:srgbClr val="00458F"/>
              </a:gs>
              <a:gs pos="59000">
                <a:srgbClr val="00593D"/>
              </a:gs>
            </a:gsLst>
            <a:path path="circle">
              <a:fillToRect r="100000" b="100000"/>
            </a:path>
            <a:tileRect l="-100000" t="-100000"/>
          </a:gradFill>
        </p:spPr>
        <p:txBody>
          <a:bodyPr>
            <a:normAutofit/>
          </a:bodyPr>
          <a:lstStyle/>
          <a:p>
            <a:pPr algn="ctr"/>
            <a:r>
              <a:rPr lang="en-US" b="1" dirty="0">
                <a:solidFill>
                  <a:schemeClr val="bg1"/>
                </a:solidFill>
              </a:rPr>
              <a:t>Q3: Tract Level Accuracy</a:t>
            </a:r>
          </a:p>
        </p:txBody>
      </p:sp>
      <p:sp>
        <p:nvSpPr>
          <p:cNvPr id="3" name="Slide Number Placeholder 2">
            <a:extLst>
              <a:ext uri="{FF2B5EF4-FFF2-40B4-BE49-F238E27FC236}">
                <a16:creationId xmlns:a16="http://schemas.microsoft.com/office/drawing/2014/main" id="{B72F7A07-3DBA-9B3A-E127-07EB0DCC7E6B}"/>
              </a:ext>
            </a:extLst>
          </p:cNvPr>
          <p:cNvSpPr>
            <a:spLocks noGrp="1"/>
          </p:cNvSpPr>
          <p:nvPr>
            <p:ph type="sldNum" sz="quarter" idx="12"/>
          </p:nvPr>
        </p:nvSpPr>
        <p:spPr/>
        <p:txBody>
          <a:bodyPr/>
          <a:lstStyle/>
          <a:p>
            <a:fld id="{52CC584B-4FDB-4F44-A6C4-1975659C80FA}" type="slidenum">
              <a:rPr lang="en-US" smtClean="0"/>
              <a:t>22</a:t>
            </a:fld>
            <a:endParaRPr lang="en-US" dirty="0"/>
          </a:p>
        </p:txBody>
      </p:sp>
      <p:sp>
        <p:nvSpPr>
          <p:cNvPr id="5" name="Arrow: Right 4">
            <a:extLst>
              <a:ext uri="{FF2B5EF4-FFF2-40B4-BE49-F238E27FC236}">
                <a16:creationId xmlns:a16="http://schemas.microsoft.com/office/drawing/2014/main" id="{E9471A97-7061-477B-90C7-C489213752A8}"/>
              </a:ext>
            </a:extLst>
          </p:cNvPr>
          <p:cNvSpPr/>
          <p:nvPr/>
        </p:nvSpPr>
        <p:spPr>
          <a:xfrm>
            <a:off x="2340151" y="4970123"/>
            <a:ext cx="749653" cy="409618"/>
          </a:xfrm>
          <a:prstGeom prst="rightArrow">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4D60BC2-1809-0189-A9F6-E93782F02ECB}"/>
              </a:ext>
            </a:extLst>
          </p:cNvPr>
          <p:cNvSpPr/>
          <p:nvPr/>
        </p:nvSpPr>
        <p:spPr>
          <a:xfrm>
            <a:off x="2380259" y="2816894"/>
            <a:ext cx="749653" cy="409618"/>
          </a:xfrm>
          <a:prstGeom prst="rightArrow">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96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FE3AA39-B2E3-A725-7CC9-935148DF146B}"/>
              </a:ext>
            </a:extLst>
          </p:cNvPr>
          <p:cNvSpPr>
            <a:spLocks noGrp="1"/>
          </p:cNvSpPr>
          <p:nvPr>
            <p:ph idx="1"/>
          </p:nvPr>
        </p:nvSpPr>
        <p:spPr>
          <a:xfrm>
            <a:off x="504202" y="1250397"/>
            <a:ext cx="11586198" cy="4655103"/>
          </a:xfrm>
        </p:spPr>
        <p:txBody>
          <a:bodyPr>
            <a:noAutofit/>
          </a:bodyPr>
          <a:lstStyle/>
          <a:p>
            <a:pPr>
              <a:spcAft>
                <a:spcPts val="1200"/>
              </a:spcAft>
            </a:pPr>
            <a:r>
              <a:rPr lang="en-US" sz="2400" dirty="0"/>
              <a:t>Predictive cropland data has promise for use in automatically imputing planted corn acreage reports in the JAS</a:t>
            </a:r>
          </a:p>
          <a:p>
            <a:pPr>
              <a:spcAft>
                <a:spcPts val="1200"/>
              </a:spcAft>
            </a:pPr>
            <a:r>
              <a:rPr lang="en-US" sz="2400" dirty="0"/>
              <a:t>Model agreement between PCDL and PCSB predictions is a useful indicator of reliable predictions</a:t>
            </a:r>
          </a:p>
          <a:p>
            <a:pPr>
              <a:spcAft>
                <a:spcPts val="1200"/>
              </a:spcAft>
            </a:pPr>
            <a:r>
              <a:rPr lang="en-US" sz="2400" dirty="0"/>
              <a:t>Optimizing error reduction using historic FSA data is useful for selecting tracts to automatically impute vs manually impute</a:t>
            </a:r>
          </a:p>
          <a:p>
            <a:pPr>
              <a:spcAft>
                <a:spcPts val="1200"/>
              </a:spcAft>
            </a:pPr>
            <a:r>
              <a:rPr lang="en-US" sz="2400" dirty="0"/>
              <a:t>Need to expand imputation method to additional land-cover types to impute the entire tract</a:t>
            </a:r>
          </a:p>
          <a:p>
            <a:pPr>
              <a:spcAft>
                <a:spcPts val="1200"/>
              </a:spcAft>
            </a:pPr>
            <a:r>
              <a:rPr lang="en-US" sz="2400" dirty="0"/>
              <a:t>A pilot of this method was in use for the 2024 JAS survey cycle</a:t>
            </a:r>
          </a:p>
        </p:txBody>
      </p:sp>
      <p:sp>
        <p:nvSpPr>
          <p:cNvPr id="11" name="Title 1">
            <a:extLst>
              <a:ext uri="{FF2B5EF4-FFF2-40B4-BE49-F238E27FC236}">
                <a16:creationId xmlns:a16="http://schemas.microsoft.com/office/drawing/2014/main" id="{41B3C6AF-2F24-7883-618D-AA6B6DFB09E9}"/>
              </a:ext>
            </a:extLst>
          </p:cNvPr>
          <p:cNvSpPr>
            <a:spLocks noGrp="1"/>
          </p:cNvSpPr>
          <p:nvPr>
            <p:ph type="title"/>
          </p:nvPr>
        </p:nvSpPr>
        <p:spPr>
          <a:xfrm>
            <a:off x="0" y="1"/>
            <a:ext cx="12192000" cy="1190736"/>
          </a:xfrm>
          <a:gradFill flip="none" rotWithShape="1">
            <a:gsLst>
              <a:gs pos="0">
                <a:srgbClr val="00458F"/>
              </a:gs>
              <a:gs pos="59000">
                <a:srgbClr val="00593D"/>
              </a:gs>
            </a:gsLst>
            <a:path path="circle">
              <a:fillToRect r="100000" b="100000"/>
            </a:path>
            <a:tileRect l="-100000" t="-100000"/>
          </a:gradFill>
        </p:spPr>
        <p:txBody>
          <a:bodyPr>
            <a:normAutofit/>
          </a:bodyPr>
          <a:lstStyle/>
          <a:p>
            <a:pPr algn="ctr"/>
            <a:r>
              <a:rPr lang="en-US" b="1" dirty="0">
                <a:solidFill>
                  <a:schemeClr val="bg1"/>
                </a:solidFill>
              </a:rPr>
              <a:t>CONCLUSION</a:t>
            </a:r>
          </a:p>
        </p:txBody>
      </p:sp>
      <p:sp>
        <p:nvSpPr>
          <p:cNvPr id="2" name="Slide Number Placeholder 1">
            <a:extLst>
              <a:ext uri="{FF2B5EF4-FFF2-40B4-BE49-F238E27FC236}">
                <a16:creationId xmlns:a16="http://schemas.microsoft.com/office/drawing/2014/main" id="{F1E12D9E-5419-BF15-18AC-B5B7EB423C64}"/>
              </a:ext>
            </a:extLst>
          </p:cNvPr>
          <p:cNvSpPr>
            <a:spLocks noGrp="1"/>
          </p:cNvSpPr>
          <p:nvPr>
            <p:ph type="sldNum" sz="quarter" idx="12"/>
          </p:nvPr>
        </p:nvSpPr>
        <p:spPr/>
        <p:txBody>
          <a:bodyPr/>
          <a:lstStyle/>
          <a:p>
            <a:fld id="{52CC584B-4FDB-4F44-A6C4-1975659C80FA}" type="slidenum">
              <a:rPr lang="en-US" smtClean="0"/>
              <a:t>23</a:t>
            </a:fld>
            <a:endParaRPr lang="en-US" dirty="0"/>
          </a:p>
        </p:txBody>
      </p:sp>
    </p:spTree>
    <p:extLst>
      <p:ext uri="{BB962C8B-B14F-4D97-AF65-F5344CB8AC3E}">
        <p14:creationId xmlns:p14="http://schemas.microsoft.com/office/powerpoint/2010/main" val="205069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1DA6EC-BFAE-01CD-DBF3-02695A589E5D}"/>
              </a:ext>
            </a:extLst>
          </p:cNvPr>
          <p:cNvSpPr/>
          <p:nvPr/>
        </p:nvSpPr>
        <p:spPr>
          <a:xfrm>
            <a:off x="0" y="0"/>
            <a:ext cx="5931017" cy="5915024"/>
          </a:xfrm>
          <a:prstGeom prst="rect">
            <a:avLst/>
          </a:prstGeom>
          <a:gradFill flip="none" rotWithShape="1">
            <a:gsLst>
              <a:gs pos="16000">
                <a:srgbClr val="00458F"/>
              </a:gs>
              <a:gs pos="100000">
                <a:srgbClr val="00593D"/>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itle 1">
            <a:extLst>
              <a:ext uri="{FF2B5EF4-FFF2-40B4-BE49-F238E27FC236}">
                <a16:creationId xmlns:a16="http://schemas.microsoft.com/office/drawing/2014/main" id="{BB6D4137-0BF8-C7E7-1930-253588CD4638}"/>
              </a:ext>
            </a:extLst>
          </p:cNvPr>
          <p:cNvSpPr>
            <a:spLocks noGrp="1"/>
          </p:cNvSpPr>
          <p:nvPr>
            <p:ph type="title"/>
          </p:nvPr>
        </p:nvSpPr>
        <p:spPr>
          <a:xfrm>
            <a:off x="838200" y="2184399"/>
            <a:ext cx="4928387" cy="1244600"/>
          </a:xfrm>
        </p:spPr>
        <p:txBody>
          <a:bodyPr vert="horz" lIns="91440" tIns="45720" rIns="91440" bIns="45720" rtlCol="0" anchor="ctr">
            <a:normAutofit/>
          </a:bodyPr>
          <a:lstStyle/>
          <a:p>
            <a:pPr algn="r"/>
            <a:r>
              <a:rPr lang="en-US" sz="5200" b="1" kern="1200" dirty="0">
                <a:solidFill>
                  <a:schemeClr val="bg1"/>
                </a:solidFill>
                <a:latin typeface="+mj-lt"/>
                <a:ea typeface="+mj-ea"/>
                <a:cs typeface="+mj-cs"/>
              </a:rPr>
              <a:t>Thank You</a:t>
            </a:r>
          </a:p>
        </p:txBody>
      </p:sp>
      <p:sp>
        <p:nvSpPr>
          <p:cNvPr id="7" name="Content Placeholder 2">
            <a:extLst>
              <a:ext uri="{FF2B5EF4-FFF2-40B4-BE49-F238E27FC236}">
                <a16:creationId xmlns:a16="http://schemas.microsoft.com/office/drawing/2014/main" id="{DA078564-6058-4C30-A93F-A376784506C1}"/>
              </a:ext>
            </a:extLst>
          </p:cNvPr>
          <p:cNvSpPr txBox="1">
            <a:spLocks/>
          </p:cNvSpPr>
          <p:nvPr/>
        </p:nvSpPr>
        <p:spPr>
          <a:xfrm>
            <a:off x="6172200" y="2405471"/>
            <a:ext cx="5181600" cy="1104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Arthur Rosales</a:t>
            </a:r>
          </a:p>
          <a:p>
            <a:pPr marL="0" indent="0">
              <a:buNone/>
            </a:pPr>
            <a:r>
              <a:rPr lang="en-US" sz="2400" dirty="0"/>
              <a:t>arthur.rosales@usda.gov</a:t>
            </a:r>
          </a:p>
        </p:txBody>
      </p:sp>
      <p:sp>
        <p:nvSpPr>
          <p:cNvPr id="2" name="Slide Number Placeholder 1">
            <a:extLst>
              <a:ext uri="{FF2B5EF4-FFF2-40B4-BE49-F238E27FC236}">
                <a16:creationId xmlns:a16="http://schemas.microsoft.com/office/drawing/2014/main" id="{6DA317A3-69FB-6C2D-1EF1-EAF83A1BC009}"/>
              </a:ext>
            </a:extLst>
          </p:cNvPr>
          <p:cNvSpPr>
            <a:spLocks noGrp="1"/>
          </p:cNvSpPr>
          <p:nvPr>
            <p:ph type="sldNum" sz="quarter" idx="12"/>
          </p:nvPr>
        </p:nvSpPr>
        <p:spPr/>
        <p:txBody>
          <a:bodyPr/>
          <a:lstStyle/>
          <a:p>
            <a:fld id="{52CC584B-4FDB-4F44-A6C4-1975659C80FA}" type="slidenum">
              <a:rPr lang="en-US" smtClean="0"/>
              <a:t>24</a:t>
            </a:fld>
            <a:endParaRPr lang="en-US" dirty="0"/>
          </a:p>
        </p:txBody>
      </p:sp>
    </p:spTree>
    <p:extLst>
      <p:ext uri="{BB962C8B-B14F-4D97-AF65-F5344CB8AC3E}">
        <p14:creationId xmlns:p14="http://schemas.microsoft.com/office/powerpoint/2010/main" val="81000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a:extLst>
              <a:ext uri="{FF2B5EF4-FFF2-40B4-BE49-F238E27FC236}">
                <a16:creationId xmlns:a16="http://schemas.microsoft.com/office/drawing/2014/main" id="{64952BB3-2EAB-5E5C-A44F-2C03A7F68BBD}"/>
              </a:ext>
            </a:extLst>
          </p:cNvPr>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6"/>
          <a:stretch/>
        </p:blipFill>
        <p:spPr>
          <a:xfrm>
            <a:off x="807720" y="1243888"/>
            <a:ext cx="5035277" cy="4808374"/>
          </a:xfrm>
          <a:prstGeom prst="rect">
            <a:avLst/>
          </a:prstGeom>
          <a:effectLst/>
        </p:spPr>
      </p:pic>
      <p:sp>
        <p:nvSpPr>
          <p:cNvPr id="3" name="Title 1">
            <a:extLst>
              <a:ext uri="{FF2B5EF4-FFF2-40B4-BE49-F238E27FC236}">
                <a16:creationId xmlns:a16="http://schemas.microsoft.com/office/drawing/2014/main" id="{9792FEF8-6CB1-1F2F-A9ED-EFFD2EBEA9D1}"/>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June Area Survey (JAS)</a:t>
            </a:r>
          </a:p>
        </p:txBody>
      </p:sp>
      <p:sp>
        <p:nvSpPr>
          <p:cNvPr id="8" name="Rectangle 3">
            <a:extLst>
              <a:ext uri="{FF2B5EF4-FFF2-40B4-BE49-F238E27FC236}">
                <a16:creationId xmlns:a16="http://schemas.microsoft.com/office/drawing/2014/main" id="{7A3DAA2B-A242-C691-3C86-CB0B1197FBF1}"/>
              </a:ext>
            </a:extLst>
          </p:cNvPr>
          <p:cNvSpPr txBox="1">
            <a:spLocks noChangeArrowheads="1"/>
          </p:cNvSpPr>
          <p:nvPr/>
        </p:nvSpPr>
        <p:spPr>
          <a:xfrm>
            <a:off x="6325552" y="1339330"/>
            <a:ext cx="5303520" cy="4533900"/>
          </a:xfrm>
          <a:prstGeom prst="rect">
            <a:avLst/>
          </a:prstGeom>
        </p:spPr>
        <p:txBody>
          <a:bodyPr vert="horz" lIns="91440" tIns="9144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0" dirty="0"/>
              <a:t>Based on an area frame with complete coverage of the contiguous U.S.</a:t>
            </a:r>
          </a:p>
          <a:p>
            <a:pPr>
              <a:spcAft>
                <a:spcPts val="1200"/>
              </a:spcAft>
            </a:pPr>
            <a:r>
              <a:rPr lang="en-US" sz="2800" b="0" dirty="0"/>
              <a:t>Segments of land are sampled and remain in survey for five years</a:t>
            </a:r>
          </a:p>
          <a:p>
            <a:pPr>
              <a:spcAft>
                <a:spcPts val="1200"/>
              </a:spcAft>
            </a:pPr>
            <a:r>
              <a:rPr lang="en-US" sz="2800" b="0" dirty="0"/>
              <a:t>Sampled segments are divided into tracts representing unique land operating arrangements </a:t>
            </a:r>
          </a:p>
          <a:p>
            <a:pPr>
              <a:spcAft>
                <a:spcPts val="1200"/>
              </a:spcAft>
            </a:pPr>
            <a:endParaRPr lang="en-US" sz="2800" b="0" dirty="0"/>
          </a:p>
        </p:txBody>
      </p:sp>
      <p:sp>
        <p:nvSpPr>
          <p:cNvPr id="10" name="Slide Number Placeholder 9">
            <a:extLst>
              <a:ext uri="{FF2B5EF4-FFF2-40B4-BE49-F238E27FC236}">
                <a16:creationId xmlns:a16="http://schemas.microsoft.com/office/drawing/2014/main" id="{DA119218-5558-5AC4-D7CA-1C6C8EF204FC}"/>
              </a:ext>
            </a:extLst>
          </p:cNvPr>
          <p:cNvSpPr>
            <a:spLocks noGrp="1"/>
          </p:cNvSpPr>
          <p:nvPr>
            <p:ph type="sldNum" sz="quarter" idx="4"/>
          </p:nvPr>
        </p:nvSpPr>
        <p:spPr>
          <a:xfrm>
            <a:off x="10926127" y="6492874"/>
            <a:ext cx="581025" cy="365125"/>
          </a:xfrm>
        </p:spPr>
        <p:txBody>
          <a:bodyPr/>
          <a:lstStyle/>
          <a:p>
            <a:fld id="{CC1FCD90-ACFD-4606-93A8-6D96C9871BF4}" type="slidenum">
              <a:rPr lang="en-US" b="0" smtClean="0">
                <a:solidFill>
                  <a:schemeClr val="bg1">
                    <a:lumMod val="65000"/>
                  </a:schemeClr>
                </a:solidFill>
              </a:rPr>
              <a:pPr/>
              <a:t>3</a:t>
            </a:fld>
            <a:endParaRPr lang="en-US" b="0" dirty="0">
              <a:solidFill>
                <a:schemeClr val="bg1">
                  <a:lumMod val="65000"/>
                </a:schemeClr>
              </a:solidFill>
            </a:endParaRPr>
          </a:p>
        </p:txBody>
      </p:sp>
    </p:spTree>
    <p:extLst>
      <p:ext uri="{BB962C8B-B14F-4D97-AF65-F5344CB8AC3E}">
        <p14:creationId xmlns:p14="http://schemas.microsoft.com/office/powerpoint/2010/main" val="17657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C626BD-34C1-FA98-5FDD-5E2F95050D4E}"/>
              </a:ext>
            </a:extLst>
          </p:cNvPr>
          <p:cNvSpPr>
            <a:spLocks noGrp="1"/>
          </p:cNvSpPr>
          <p:nvPr>
            <p:ph type="title"/>
          </p:nvPr>
        </p:nvSpPr>
        <p:spPr/>
        <p:txBody>
          <a:bodyPr/>
          <a:lstStyle/>
          <a:p>
            <a:endParaRPr lang="en-US"/>
          </a:p>
        </p:txBody>
      </p:sp>
      <p:sp>
        <p:nvSpPr>
          <p:cNvPr id="5" name="Rectangle 3"/>
          <p:cNvSpPr>
            <a:spLocks noGrp="1" noChangeArrowheads="1"/>
          </p:cNvSpPr>
          <p:nvPr>
            <p:ph idx="1"/>
          </p:nvPr>
        </p:nvSpPr>
        <p:spPr>
          <a:xfrm>
            <a:off x="685798" y="1224951"/>
            <a:ext cx="10550771" cy="4643084"/>
          </a:xfrm>
        </p:spPr>
        <p:txBody>
          <a:bodyPr vert="horz" lIns="91440" tIns="91440" rIns="91440" bIns="45720" rtlCol="0">
            <a:normAutofit fontScale="92500" lnSpcReduction="10000"/>
          </a:bodyPr>
          <a:lstStyle/>
          <a:p>
            <a:pPr>
              <a:spcAft>
                <a:spcPts val="1200"/>
              </a:spcAft>
            </a:pPr>
            <a:r>
              <a:rPr lang="en-US" b="0" dirty="0"/>
              <a:t>In the case of refusal or inaccessibility of survey targets, missing data must be imputed in the JAS</a:t>
            </a:r>
          </a:p>
          <a:p>
            <a:pPr>
              <a:spcAft>
                <a:spcPts val="1200"/>
              </a:spcAft>
            </a:pPr>
            <a:r>
              <a:rPr lang="en-US" b="0" dirty="0"/>
              <a:t>Traditional methods draw from direct observation, previously reported data (PRD), and local context</a:t>
            </a:r>
          </a:p>
          <a:p>
            <a:pPr>
              <a:spcAft>
                <a:spcPts val="1200"/>
              </a:spcAft>
            </a:pPr>
            <a:r>
              <a:rPr lang="en-US" b="0" dirty="0"/>
              <a:t>This imputation is handled case-by-case, by hand</a:t>
            </a:r>
          </a:p>
          <a:p>
            <a:pPr>
              <a:spcAft>
                <a:spcPts val="1200"/>
              </a:spcAft>
            </a:pPr>
            <a:r>
              <a:rPr lang="en-US" b="0" dirty="0"/>
              <a:t>JAS tracts are unique survey targets: land areas as opposed to farm operations</a:t>
            </a:r>
          </a:p>
          <a:p>
            <a:pPr lvl="1">
              <a:spcAft>
                <a:spcPts val="1200"/>
              </a:spcAft>
            </a:pPr>
            <a:r>
              <a:rPr lang="en-US" b="0" dirty="0"/>
              <a:t> Difficult to link to other farm information collected by NASS </a:t>
            </a:r>
          </a:p>
        </p:txBody>
      </p:sp>
      <p:sp>
        <p:nvSpPr>
          <p:cNvPr id="7" name="Text Placeholder 6">
            <a:extLst>
              <a:ext uri="{FF2B5EF4-FFF2-40B4-BE49-F238E27FC236}">
                <a16:creationId xmlns:a16="http://schemas.microsoft.com/office/drawing/2014/main" id="{86FBEAEC-73CA-6037-DF9F-995708493642}"/>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56AF96B4-C0ED-6958-68E4-F8D0BBE6A725}"/>
              </a:ext>
            </a:extLst>
          </p:cNvPr>
          <p:cNvSpPr>
            <a:spLocks noGrp="1"/>
          </p:cNvSpPr>
          <p:nvPr>
            <p:ph type="sldNum" sz="quarter" idx="4294967295"/>
          </p:nvPr>
        </p:nvSpPr>
        <p:spPr>
          <a:xfrm>
            <a:off x="11610975" y="6492875"/>
            <a:ext cx="581025" cy="365125"/>
          </a:xfrm>
        </p:spPr>
        <p:txBody>
          <a:bodyPr/>
          <a:lstStyle/>
          <a:p>
            <a:fld id="{CC1FCD90-ACFD-4606-93A8-6D96C9871BF4}" type="slidenum">
              <a:rPr lang="en-US" b="0" smtClean="0">
                <a:solidFill>
                  <a:schemeClr val="bg1">
                    <a:lumMod val="65000"/>
                  </a:schemeClr>
                </a:solidFill>
              </a:rPr>
              <a:pPr/>
              <a:t>4</a:t>
            </a:fld>
            <a:r>
              <a:rPr lang="en-US" b="0" dirty="0">
                <a:solidFill>
                  <a:schemeClr val="bg1">
                    <a:lumMod val="65000"/>
                  </a:schemeClr>
                </a:solidFill>
              </a:rPr>
              <a:t> </a:t>
            </a:r>
          </a:p>
        </p:txBody>
      </p:sp>
      <p:sp>
        <p:nvSpPr>
          <p:cNvPr id="3" name="Title 1">
            <a:extLst>
              <a:ext uri="{FF2B5EF4-FFF2-40B4-BE49-F238E27FC236}">
                <a16:creationId xmlns:a16="http://schemas.microsoft.com/office/drawing/2014/main" id="{9792FEF8-6CB1-1F2F-A9ED-EFFD2EBEA9D1}"/>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June Area Survey (JAS): Nonresponse</a:t>
            </a:r>
          </a:p>
        </p:txBody>
      </p:sp>
    </p:spTree>
    <p:extLst>
      <p:ext uri="{BB962C8B-B14F-4D97-AF65-F5344CB8AC3E}">
        <p14:creationId xmlns:p14="http://schemas.microsoft.com/office/powerpoint/2010/main" val="426998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4F57774-D6E1-464D-A52D-EA3D0530326A}"/>
              </a:ext>
            </a:extLst>
          </p:cNvPr>
          <p:cNvGraphicFramePr>
            <a:graphicFrameLocks/>
          </p:cNvGraphicFramePr>
          <p:nvPr>
            <p:extLst>
              <p:ext uri="{D42A27DB-BD31-4B8C-83A1-F6EECF244321}">
                <p14:modId xmlns:p14="http://schemas.microsoft.com/office/powerpoint/2010/main" val="199761873"/>
              </p:ext>
            </p:extLst>
          </p:nvPr>
        </p:nvGraphicFramePr>
        <p:xfrm>
          <a:off x="1845669" y="1674955"/>
          <a:ext cx="8500659" cy="45526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0C11FA3C-8739-492B-FABC-6E1684B90CE7}"/>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Imputation Rates Have Increased</a:t>
            </a:r>
          </a:p>
        </p:txBody>
      </p:sp>
      <p:sp>
        <p:nvSpPr>
          <p:cNvPr id="13" name="Slide Number Placeholder 12">
            <a:extLst>
              <a:ext uri="{FF2B5EF4-FFF2-40B4-BE49-F238E27FC236}">
                <a16:creationId xmlns:a16="http://schemas.microsoft.com/office/drawing/2014/main" id="{7BAB56CB-73D2-6F83-86E8-DBB1DF0EBA21}"/>
              </a:ext>
            </a:extLst>
          </p:cNvPr>
          <p:cNvSpPr>
            <a:spLocks noGrp="1"/>
          </p:cNvSpPr>
          <p:nvPr>
            <p:ph type="sldNum" sz="quarter" idx="12"/>
          </p:nvPr>
        </p:nvSpPr>
        <p:spPr/>
        <p:txBody>
          <a:bodyPr/>
          <a:lstStyle/>
          <a:p>
            <a:fld id="{52CC584B-4FDB-4F44-A6C4-1975659C80FA}" type="slidenum">
              <a:rPr lang="en-US" smtClean="0"/>
              <a:t>5</a:t>
            </a:fld>
            <a:endParaRPr lang="en-US" dirty="0"/>
          </a:p>
        </p:txBody>
      </p:sp>
    </p:spTree>
    <p:extLst>
      <p:ext uri="{BB962C8B-B14F-4D97-AF65-F5344CB8AC3E}">
        <p14:creationId xmlns:p14="http://schemas.microsoft.com/office/powerpoint/2010/main" val="388853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D5DB0B34-C49A-067F-ED81-F27FAF87CF3D}"/>
              </a:ext>
            </a:extLst>
          </p:cNvPr>
          <p:cNvGraphicFramePr>
            <a:graphicFrameLocks/>
          </p:cNvGraphicFramePr>
          <p:nvPr>
            <p:extLst>
              <p:ext uri="{D42A27DB-BD31-4B8C-83A1-F6EECF244321}">
                <p14:modId xmlns:p14="http://schemas.microsoft.com/office/powerpoint/2010/main" val="4170456837"/>
              </p:ext>
            </p:extLst>
          </p:nvPr>
        </p:nvGraphicFramePr>
        <p:xfrm>
          <a:off x="2740454" y="1661836"/>
          <a:ext cx="6711091" cy="421394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4DD13CB9-1CEF-C995-47AC-11AF9D2A807A}"/>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Nonresponse Impacts Data Quality</a:t>
            </a:r>
          </a:p>
        </p:txBody>
      </p:sp>
      <p:sp>
        <p:nvSpPr>
          <p:cNvPr id="7" name="Slide Number Placeholder 6">
            <a:extLst>
              <a:ext uri="{FF2B5EF4-FFF2-40B4-BE49-F238E27FC236}">
                <a16:creationId xmlns:a16="http://schemas.microsoft.com/office/drawing/2014/main" id="{86A51104-507D-C0FC-6FAF-400247012B9C}"/>
              </a:ext>
            </a:extLst>
          </p:cNvPr>
          <p:cNvSpPr>
            <a:spLocks noGrp="1"/>
          </p:cNvSpPr>
          <p:nvPr>
            <p:ph type="sldNum" sz="quarter" idx="12"/>
          </p:nvPr>
        </p:nvSpPr>
        <p:spPr/>
        <p:txBody>
          <a:bodyPr/>
          <a:lstStyle/>
          <a:p>
            <a:fld id="{52CC584B-4FDB-4F44-A6C4-1975659C80FA}" type="slidenum">
              <a:rPr lang="en-US" smtClean="0"/>
              <a:t>6</a:t>
            </a:fld>
            <a:endParaRPr lang="en-US" dirty="0"/>
          </a:p>
        </p:txBody>
      </p:sp>
    </p:spTree>
    <p:extLst>
      <p:ext uri="{BB962C8B-B14F-4D97-AF65-F5344CB8AC3E}">
        <p14:creationId xmlns:p14="http://schemas.microsoft.com/office/powerpoint/2010/main" val="3982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FE3AA39-B2E3-A725-7CC9-935148DF146B}"/>
              </a:ext>
            </a:extLst>
          </p:cNvPr>
          <p:cNvSpPr>
            <a:spLocks noGrp="1"/>
          </p:cNvSpPr>
          <p:nvPr>
            <p:ph idx="1"/>
          </p:nvPr>
        </p:nvSpPr>
        <p:spPr>
          <a:xfrm>
            <a:off x="504202" y="1581149"/>
            <a:ext cx="11586198" cy="5140325"/>
          </a:xfrm>
        </p:spPr>
        <p:txBody>
          <a:bodyPr>
            <a:noAutofit/>
          </a:bodyPr>
          <a:lstStyle/>
          <a:p>
            <a:r>
              <a:rPr lang="en-US" sz="2800" dirty="0"/>
              <a:t>Replacing the manual imputation with automated process can:</a:t>
            </a:r>
          </a:p>
          <a:p>
            <a:pPr lvl="1"/>
            <a:r>
              <a:rPr lang="en-US" sz="2400" dirty="0"/>
              <a:t>Save time and money</a:t>
            </a:r>
          </a:p>
          <a:p>
            <a:pPr lvl="1"/>
            <a:r>
              <a:rPr lang="en-US" sz="2400" dirty="0"/>
              <a:t>Standardize methods </a:t>
            </a:r>
          </a:p>
          <a:p>
            <a:pPr lvl="1"/>
            <a:r>
              <a:rPr lang="en-US" sz="2400" dirty="0"/>
              <a:t>Allow for measuring error</a:t>
            </a:r>
          </a:p>
          <a:p>
            <a:pPr marL="457200" lvl="1" indent="0">
              <a:buNone/>
            </a:pPr>
            <a:endParaRPr lang="en-US" sz="2800" dirty="0"/>
          </a:p>
          <a:p>
            <a:r>
              <a:rPr lang="en-US" sz="2800" dirty="0"/>
              <a:t>Challenge: Shortage of usable ancillary information from other NASS surveys</a:t>
            </a:r>
          </a:p>
          <a:p>
            <a:pPr marL="0" indent="0">
              <a:buNone/>
            </a:pPr>
            <a:endParaRPr lang="en-US" sz="2800" dirty="0"/>
          </a:p>
          <a:p>
            <a:r>
              <a:rPr lang="en-US" sz="2800" b="1" dirty="0"/>
              <a:t>Can non-survey data sources be useful to support a new automatic imputation system in the JAS?</a:t>
            </a:r>
          </a:p>
          <a:p>
            <a:endParaRPr lang="en-US" sz="2800" dirty="0"/>
          </a:p>
          <a:p>
            <a:pPr lvl="1"/>
            <a:endParaRPr lang="en-US" sz="2800" dirty="0"/>
          </a:p>
          <a:p>
            <a:pPr marL="457200" lvl="1" indent="0">
              <a:buNone/>
            </a:pPr>
            <a:endParaRPr lang="en-US" sz="2800" dirty="0"/>
          </a:p>
        </p:txBody>
      </p:sp>
      <p:sp>
        <p:nvSpPr>
          <p:cNvPr id="5" name="Title 1">
            <a:extLst>
              <a:ext uri="{FF2B5EF4-FFF2-40B4-BE49-F238E27FC236}">
                <a16:creationId xmlns:a16="http://schemas.microsoft.com/office/drawing/2014/main" id="{49F69257-B947-1384-5119-48F94C5ED947}"/>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Automatic Imputation</a:t>
            </a:r>
          </a:p>
        </p:txBody>
      </p:sp>
      <p:sp>
        <p:nvSpPr>
          <p:cNvPr id="6" name="Slide Number Placeholder 5">
            <a:extLst>
              <a:ext uri="{FF2B5EF4-FFF2-40B4-BE49-F238E27FC236}">
                <a16:creationId xmlns:a16="http://schemas.microsoft.com/office/drawing/2014/main" id="{B1694676-B5CC-97F2-3165-2188BEC6115E}"/>
              </a:ext>
            </a:extLst>
          </p:cNvPr>
          <p:cNvSpPr>
            <a:spLocks noGrp="1"/>
          </p:cNvSpPr>
          <p:nvPr>
            <p:ph type="sldNum" sz="quarter" idx="12"/>
          </p:nvPr>
        </p:nvSpPr>
        <p:spPr/>
        <p:txBody>
          <a:bodyPr/>
          <a:lstStyle/>
          <a:p>
            <a:fld id="{52CC584B-4FDB-4F44-A6C4-1975659C80FA}" type="slidenum">
              <a:rPr lang="en-US" smtClean="0"/>
              <a:t>7</a:t>
            </a:fld>
            <a:endParaRPr lang="en-US" dirty="0"/>
          </a:p>
        </p:txBody>
      </p:sp>
    </p:spTree>
    <p:extLst>
      <p:ext uri="{BB962C8B-B14F-4D97-AF65-F5344CB8AC3E}">
        <p14:creationId xmlns:p14="http://schemas.microsoft.com/office/powerpoint/2010/main" val="60139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png">
            <a:extLst>
              <a:ext uri="{FF2B5EF4-FFF2-40B4-BE49-F238E27FC236}">
                <a16:creationId xmlns:a16="http://schemas.microsoft.com/office/drawing/2014/main" id="{F53879D3-9032-4850-AAFF-380B88374933}"/>
              </a:ext>
            </a:extLst>
          </p:cNvPr>
          <p:cNvPicPr/>
          <p:nvPr/>
        </p:nvPicPr>
        <p:blipFill>
          <a:blip r:embed="rId3"/>
          <a:srcRect/>
          <a:stretch>
            <a:fillRect/>
          </a:stretch>
        </p:blipFill>
        <p:spPr>
          <a:xfrm>
            <a:off x="6790069" y="1428750"/>
            <a:ext cx="4487531" cy="4746072"/>
          </a:xfrm>
          <a:prstGeom prst="rect">
            <a:avLst/>
          </a:prstGeom>
          <a:ln/>
        </p:spPr>
      </p:pic>
      <p:sp>
        <p:nvSpPr>
          <p:cNvPr id="6" name="Content Placeholder 2">
            <a:extLst>
              <a:ext uri="{FF2B5EF4-FFF2-40B4-BE49-F238E27FC236}">
                <a16:creationId xmlns:a16="http://schemas.microsoft.com/office/drawing/2014/main" id="{B7D7BE1A-5EFF-4A76-81D5-07971B920A9A}"/>
              </a:ext>
            </a:extLst>
          </p:cNvPr>
          <p:cNvSpPr>
            <a:spLocks noGrp="1"/>
          </p:cNvSpPr>
          <p:nvPr>
            <p:ph idx="1"/>
          </p:nvPr>
        </p:nvSpPr>
        <p:spPr>
          <a:xfrm>
            <a:off x="145185" y="1428750"/>
            <a:ext cx="6301984" cy="4351338"/>
          </a:xfrm>
        </p:spPr>
        <p:txBody>
          <a:bodyPr>
            <a:normAutofit fontScale="92500"/>
          </a:bodyPr>
          <a:lstStyle/>
          <a:p>
            <a:r>
              <a:rPr lang="en-US" dirty="0"/>
              <a:t>Beginning 2021, all in-sample tract boundaries have been digitized</a:t>
            </a:r>
          </a:p>
          <a:p>
            <a:endParaRPr lang="en-US" sz="1000" dirty="0"/>
          </a:p>
          <a:p>
            <a:r>
              <a:rPr lang="en-US" b="1" dirty="0">
                <a:solidFill>
                  <a:schemeClr val="accent1">
                    <a:lumMod val="50000"/>
                  </a:schemeClr>
                </a:solidFill>
              </a:rPr>
              <a:t>Geospatially-referenced</a:t>
            </a:r>
            <a:r>
              <a:rPr lang="en-US" dirty="0"/>
              <a:t> record of tracts</a:t>
            </a:r>
          </a:p>
          <a:p>
            <a:endParaRPr lang="en-US" sz="1000" dirty="0"/>
          </a:p>
          <a:p>
            <a:r>
              <a:rPr lang="en-US" dirty="0"/>
              <a:t>Allows JAS data to be linked to other data for imputation and quality assessment</a:t>
            </a:r>
            <a:endParaRPr lang="en-US" sz="1000" dirty="0"/>
          </a:p>
          <a:p>
            <a:endParaRPr lang="en-US" dirty="0"/>
          </a:p>
          <a:p>
            <a:endParaRPr lang="en-US" dirty="0"/>
          </a:p>
        </p:txBody>
      </p:sp>
      <p:sp>
        <p:nvSpPr>
          <p:cNvPr id="8" name="Title 1">
            <a:extLst>
              <a:ext uri="{FF2B5EF4-FFF2-40B4-BE49-F238E27FC236}">
                <a16:creationId xmlns:a16="http://schemas.microsoft.com/office/drawing/2014/main" id="{FD08A2C9-8487-285C-E0B7-E8989EBA5F60}"/>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Digital Tract Boundaries</a:t>
            </a:r>
          </a:p>
        </p:txBody>
      </p:sp>
      <p:sp>
        <p:nvSpPr>
          <p:cNvPr id="9" name="Slide Number Placeholder 8">
            <a:extLst>
              <a:ext uri="{FF2B5EF4-FFF2-40B4-BE49-F238E27FC236}">
                <a16:creationId xmlns:a16="http://schemas.microsoft.com/office/drawing/2014/main" id="{6CB9C0A5-6894-0748-3921-9AB572DD845D}"/>
              </a:ext>
            </a:extLst>
          </p:cNvPr>
          <p:cNvSpPr>
            <a:spLocks noGrp="1"/>
          </p:cNvSpPr>
          <p:nvPr>
            <p:ph type="sldNum" sz="quarter" idx="12"/>
          </p:nvPr>
        </p:nvSpPr>
        <p:spPr/>
        <p:txBody>
          <a:bodyPr/>
          <a:lstStyle/>
          <a:p>
            <a:fld id="{52CC584B-4FDB-4F44-A6C4-1975659C80FA}" type="slidenum">
              <a:rPr lang="en-US" smtClean="0"/>
              <a:t>8</a:t>
            </a:fld>
            <a:endParaRPr lang="en-US" dirty="0"/>
          </a:p>
        </p:txBody>
      </p:sp>
    </p:spTree>
    <p:extLst>
      <p:ext uri="{BB962C8B-B14F-4D97-AF65-F5344CB8AC3E}">
        <p14:creationId xmlns:p14="http://schemas.microsoft.com/office/powerpoint/2010/main" val="22433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5614433A-E984-4D98-8E56-6A95038C21B8}"/>
              </a:ext>
            </a:extLst>
          </p:cNvPr>
          <p:cNvPicPr>
            <a:picLocks noChangeAspect="1" noChangeArrowheads="1"/>
          </p:cNvPicPr>
          <p:nvPr/>
        </p:nvPicPr>
        <p:blipFill>
          <a:blip r:embed="rId3" cstate="print"/>
          <a:srcRect/>
          <a:stretch>
            <a:fillRect/>
          </a:stretch>
        </p:blipFill>
        <p:spPr bwMode="auto">
          <a:xfrm>
            <a:off x="6201462" y="1176802"/>
            <a:ext cx="3189743" cy="5410201"/>
          </a:xfrm>
          <a:prstGeom prst="rect">
            <a:avLst/>
          </a:prstGeom>
          <a:noFill/>
          <a:ln w="9525">
            <a:noFill/>
            <a:miter lim="800000"/>
            <a:headEnd/>
            <a:tailEnd/>
          </a:ln>
          <a:effectLst/>
        </p:spPr>
      </p:pic>
      <p:pic>
        <p:nvPicPr>
          <p:cNvPr id="25" name="Picture 3">
            <a:extLst>
              <a:ext uri="{FF2B5EF4-FFF2-40B4-BE49-F238E27FC236}">
                <a16:creationId xmlns:a16="http://schemas.microsoft.com/office/drawing/2014/main" id="{73120A43-6BF7-43B6-BED9-89EF53137765}"/>
              </a:ext>
            </a:extLst>
          </p:cNvPr>
          <p:cNvPicPr>
            <a:picLocks noChangeAspect="1" noChangeArrowheads="1"/>
          </p:cNvPicPr>
          <p:nvPr/>
        </p:nvPicPr>
        <p:blipFill>
          <a:blip r:embed="rId4" cstate="print"/>
          <a:srcRect/>
          <a:stretch>
            <a:fillRect/>
          </a:stretch>
        </p:blipFill>
        <p:spPr bwMode="auto">
          <a:xfrm>
            <a:off x="8785209" y="1469880"/>
            <a:ext cx="2260285" cy="1628515"/>
          </a:xfrm>
          <a:prstGeom prst="rect">
            <a:avLst/>
          </a:prstGeom>
          <a:noFill/>
          <a:ln w="9525">
            <a:solidFill>
              <a:schemeClr val="tx1"/>
            </a:solidFill>
            <a:miter lim="800000"/>
            <a:headEnd/>
            <a:tailEnd/>
          </a:ln>
          <a:effectLst/>
        </p:spPr>
      </p:pic>
      <p:pic>
        <p:nvPicPr>
          <p:cNvPr id="10" name="Picture 3">
            <a:extLst>
              <a:ext uri="{FF2B5EF4-FFF2-40B4-BE49-F238E27FC236}">
                <a16:creationId xmlns:a16="http://schemas.microsoft.com/office/drawing/2014/main" id="{38ADC6B4-3DF7-46B1-87C4-0DD0360A08B7}"/>
              </a:ext>
            </a:extLst>
          </p:cNvPr>
          <p:cNvPicPr>
            <a:picLocks noChangeAspect="1" noChangeArrowheads="1"/>
          </p:cNvPicPr>
          <p:nvPr/>
        </p:nvPicPr>
        <p:blipFill>
          <a:blip r:embed="rId5"/>
          <a:srcRect/>
          <a:stretch>
            <a:fillRect/>
          </a:stretch>
        </p:blipFill>
        <p:spPr bwMode="auto">
          <a:xfrm>
            <a:off x="8975813" y="3874928"/>
            <a:ext cx="2098624" cy="1668242"/>
          </a:xfrm>
          <a:prstGeom prst="rect">
            <a:avLst/>
          </a:prstGeom>
          <a:noFill/>
          <a:ln w="9525">
            <a:solidFill>
              <a:schemeClr val="tx1"/>
            </a:solidFill>
            <a:miter lim="800000"/>
            <a:headEnd/>
            <a:tailEnd/>
          </a:ln>
          <a:effectLst/>
        </p:spPr>
      </p:pic>
      <p:sp>
        <p:nvSpPr>
          <p:cNvPr id="21" name="Rectangle 20">
            <a:extLst>
              <a:ext uri="{FF2B5EF4-FFF2-40B4-BE49-F238E27FC236}">
                <a16:creationId xmlns:a16="http://schemas.microsoft.com/office/drawing/2014/main" id="{EF8D12B7-F53B-43B6-A5A2-8C34983F8F19}"/>
              </a:ext>
            </a:extLst>
          </p:cNvPr>
          <p:cNvSpPr/>
          <p:nvPr/>
        </p:nvSpPr>
        <p:spPr>
          <a:xfrm>
            <a:off x="6881543" y="2551818"/>
            <a:ext cx="130193" cy="130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502A1F-4173-4890-B1FC-EFFA61B07390}"/>
              </a:ext>
            </a:extLst>
          </p:cNvPr>
          <p:cNvSpPr/>
          <p:nvPr/>
        </p:nvSpPr>
        <p:spPr>
          <a:xfrm>
            <a:off x="7262543" y="4152018"/>
            <a:ext cx="130193" cy="130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2DA42DF-7C49-49ED-9A4C-86A9DD37DDB9}"/>
              </a:ext>
            </a:extLst>
          </p:cNvPr>
          <p:cNvCxnSpPr>
            <a:stCxn id="21" idx="3"/>
            <a:endCxn id="25" idx="1"/>
          </p:cNvCxnSpPr>
          <p:nvPr/>
        </p:nvCxnSpPr>
        <p:spPr>
          <a:xfrm flipV="1">
            <a:off x="7011736" y="2284138"/>
            <a:ext cx="1773473" cy="33277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516180-DF9E-42F2-9425-A7F264E7F6B5}"/>
              </a:ext>
            </a:extLst>
          </p:cNvPr>
          <p:cNvCxnSpPr>
            <a:stCxn id="22" idx="3"/>
            <a:endCxn id="26" idx="1"/>
          </p:cNvCxnSpPr>
          <p:nvPr/>
        </p:nvCxnSpPr>
        <p:spPr>
          <a:xfrm>
            <a:off x="7392736" y="4217115"/>
            <a:ext cx="1395052" cy="46819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4">
            <a:extLst>
              <a:ext uri="{FF2B5EF4-FFF2-40B4-BE49-F238E27FC236}">
                <a16:creationId xmlns:a16="http://schemas.microsoft.com/office/drawing/2014/main" id="{8B48348D-D81A-4EEE-B163-3166D312A19C}"/>
              </a:ext>
            </a:extLst>
          </p:cNvPr>
          <p:cNvPicPr>
            <a:picLocks noChangeAspect="1" noChangeArrowheads="1"/>
          </p:cNvPicPr>
          <p:nvPr/>
        </p:nvPicPr>
        <p:blipFill>
          <a:blip r:embed="rId6" cstate="print"/>
          <a:srcRect/>
          <a:stretch>
            <a:fillRect/>
          </a:stretch>
        </p:blipFill>
        <p:spPr bwMode="auto">
          <a:xfrm>
            <a:off x="8787788" y="3837014"/>
            <a:ext cx="2278388" cy="1696586"/>
          </a:xfrm>
          <a:prstGeom prst="rect">
            <a:avLst/>
          </a:prstGeom>
          <a:noFill/>
          <a:ln w="9525">
            <a:solidFill>
              <a:schemeClr val="tx1"/>
            </a:solidFill>
            <a:miter lim="800000"/>
            <a:headEnd/>
            <a:tailEnd/>
          </a:ln>
          <a:effectLst/>
        </p:spPr>
      </p:pic>
      <p:pic>
        <p:nvPicPr>
          <p:cNvPr id="27" name="Picture 3">
            <a:extLst>
              <a:ext uri="{FF2B5EF4-FFF2-40B4-BE49-F238E27FC236}">
                <a16:creationId xmlns:a16="http://schemas.microsoft.com/office/drawing/2014/main" id="{F53ED704-C84F-4F69-91E1-583F9AC80496}"/>
              </a:ext>
            </a:extLst>
          </p:cNvPr>
          <p:cNvPicPr>
            <a:picLocks noChangeAspect="1" noChangeArrowheads="1"/>
          </p:cNvPicPr>
          <p:nvPr/>
        </p:nvPicPr>
        <p:blipFill>
          <a:blip r:embed="rId7" cstate="print"/>
          <a:srcRect/>
          <a:stretch>
            <a:fillRect/>
          </a:stretch>
        </p:blipFill>
        <p:spPr bwMode="auto">
          <a:xfrm>
            <a:off x="8787788" y="3143055"/>
            <a:ext cx="2148198" cy="154324"/>
          </a:xfrm>
          <a:prstGeom prst="rect">
            <a:avLst/>
          </a:prstGeom>
          <a:noFill/>
          <a:ln w="9525">
            <a:noFill/>
            <a:miter lim="800000"/>
            <a:headEnd/>
            <a:tailEnd/>
          </a:ln>
        </p:spPr>
      </p:pic>
      <p:pic>
        <p:nvPicPr>
          <p:cNvPr id="28" name="Picture 4">
            <a:extLst>
              <a:ext uri="{FF2B5EF4-FFF2-40B4-BE49-F238E27FC236}">
                <a16:creationId xmlns:a16="http://schemas.microsoft.com/office/drawing/2014/main" id="{6E964869-3284-4A2D-BC59-DDA3C548BAB1}"/>
              </a:ext>
            </a:extLst>
          </p:cNvPr>
          <p:cNvPicPr>
            <a:picLocks noChangeAspect="1" noChangeArrowheads="1"/>
          </p:cNvPicPr>
          <p:nvPr/>
        </p:nvPicPr>
        <p:blipFill>
          <a:blip r:embed="rId8" cstate="print"/>
          <a:srcRect/>
          <a:stretch>
            <a:fillRect/>
          </a:stretch>
        </p:blipFill>
        <p:spPr bwMode="auto">
          <a:xfrm>
            <a:off x="8779285" y="5560618"/>
            <a:ext cx="1887805" cy="312464"/>
          </a:xfrm>
          <a:prstGeom prst="rect">
            <a:avLst/>
          </a:prstGeom>
          <a:noFill/>
          <a:ln w="9525">
            <a:noFill/>
            <a:miter lim="800000"/>
            <a:headEnd/>
            <a:tailEnd/>
          </a:ln>
        </p:spPr>
      </p:pic>
      <p:sp>
        <p:nvSpPr>
          <p:cNvPr id="15" name="Slide Number Placeholder 7">
            <a:extLst>
              <a:ext uri="{FF2B5EF4-FFF2-40B4-BE49-F238E27FC236}">
                <a16:creationId xmlns:a16="http://schemas.microsoft.com/office/drawing/2014/main" id="{CAB9373F-024A-4BF7-ABAC-DF0EB1D40B48}"/>
              </a:ext>
            </a:extLst>
          </p:cNvPr>
          <p:cNvSpPr txBox="1">
            <a:spLocks/>
          </p:cNvSpPr>
          <p:nvPr/>
        </p:nvSpPr>
        <p:spPr>
          <a:xfrm>
            <a:off x="11703113" y="1"/>
            <a:ext cx="488887" cy="304800"/>
          </a:xfrm>
          <a:prstGeom prst="rect">
            <a:avLst/>
          </a:prstGeom>
        </p:spPr>
        <p:txBody>
          <a:bodyPr anchor="ct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FB20A9C-74AE-4EB7-8C6F-F9A61B5EC6DD}" type="slidenum">
              <a:rPr lang="en-US" smtClean="0">
                <a:solidFill>
                  <a:prstClr val="black">
                    <a:tint val="75000"/>
                  </a:prstClr>
                </a:solidFill>
              </a:rPr>
              <a:pPr algn="r"/>
              <a:t>9</a:t>
            </a:fld>
            <a:endParaRPr lang="en-US">
              <a:solidFill>
                <a:prstClr val="black">
                  <a:tint val="75000"/>
                </a:prstClr>
              </a:solidFill>
            </a:endParaRPr>
          </a:p>
        </p:txBody>
      </p:sp>
      <p:graphicFrame>
        <p:nvGraphicFramePr>
          <p:cNvPr id="33" name="Content Placeholder 7">
            <a:extLst>
              <a:ext uri="{FF2B5EF4-FFF2-40B4-BE49-F238E27FC236}">
                <a16:creationId xmlns:a16="http://schemas.microsoft.com/office/drawing/2014/main" id="{B7098078-B12B-3C9F-E5E3-86D8C886FB68}"/>
              </a:ext>
            </a:extLst>
          </p:cNvPr>
          <p:cNvGraphicFramePr/>
          <p:nvPr/>
        </p:nvGraphicFramePr>
        <p:xfrm>
          <a:off x="609600" y="1600201"/>
          <a:ext cx="5755872" cy="44449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itle 1">
            <a:extLst>
              <a:ext uri="{FF2B5EF4-FFF2-40B4-BE49-F238E27FC236}">
                <a16:creationId xmlns:a16="http://schemas.microsoft.com/office/drawing/2014/main" id="{DA6C15AF-A6E9-7B51-686F-67204F8CCD55}"/>
              </a:ext>
            </a:extLst>
          </p:cNvPr>
          <p:cNvSpPr txBox="1">
            <a:spLocks/>
          </p:cNvSpPr>
          <p:nvPr/>
        </p:nvSpPr>
        <p:spPr>
          <a:xfrm>
            <a:off x="0" y="1"/>
            <a:ext cx="12192000" cy="1190736"/>
          </a:xfrm>
          <a:prstGeom prst="rect">
            <a:avLst/>
          </a:prstGeom>
          <a:gradFill flip="none" rotWithShape="1">
            <a:gsLst>
              <a:gs pos="0">
                <a:srgbClr val="00458F"/>
              </a:gs>
              <a:gs pos="59000">
                <a:srgbClr val="00593D"/>
              </a:gs>
            </a:gsLst>
            <a:path path="circle">
              <a:fillToRect r="100000" b="100000"/>
            </a:path>
            <a:tileRect l="-100000" t="-100000"/>
          </a:gra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16B36"/>
                </a:solidFill>
                <a:latin typeface="Calibri" panose="020F0502020204030204" pitchFamily="34" charset="0"/>
                <a:ea typeface="+mj-ea"/>
                <a:cs typeface="Calibri" panose="020F0502020204030204" pitchFamily="34" charset="0"/>
              </a:defRPr>
            </a:lvl1pPr>
          </a:lstStyle>
          <a:p>
            <a:pPr algn="ctr"/>
            <a:r>
              <a:rPr lang="en-US" dirty="0">
                <a:solidFill>
                  <a:schemeClr val="bg1"/>
                </a:solidFill>
              </a:rPr>
              <a:t>Administrative Data as Ground Truth:</a:t>
            </a:r>
          </a:p>
          <a:p>
            <a:pPr algn="ctr"/>
            <a:r>
              <a:rPr lang="en-US" dirty="0">
                <a:solidFill>
                  <a:schemeClr val="bg1"/>
                </a:solidFill>
              </a:rPr>
              <a:t>Farm Service Agency (FSA)</a:t>
            </a:r>
          </a:p>
        </p:txBody>
      </p:sp>
      <p:sp>
        <p:nvSpPr>
          <p:cNvPr id="9" name="Slide Number Placeholder 8">
            <a:extLst>
              <a:ext uri="{FF2B5EF4-FFF2-40B4-BE49-F238E27FC236}">
                <a16:creationId xmlns:a16="http://schemas.microsoft.com/office/drawing/2014/main" id="{EDF119A0-8B14-65E1-01F9-03F62B8B0176}"/>
              </a:ext>
            </a:extLst>
          </p:cNvPr>
          <p:cNvSpPr>
            <a:spLocks noGrp="1"/>
          </p:cNvSpPr>
          <p:nvPr>
            <p:ph type="sldNum" sz="quarter" idx="12"/>
          </p:nvPr>
        </p:nvSpPr>
        <p:spPr/>
        <p:txBody>
          <a:bodyPr/>
          <a:lstStyle/>
          <a:p>
            <a:fld id="{52CC584B-4FDB-4F44-A6C4-1975659C80FA}" type="slidenum">
              <a:rPr lang="en-US" smtClean="0"/>
              <a:t>9</a:t>
            </a:fld>
            <a:endParaRPr lang="en-US" dirty="0"/>
          </a:p>
        </p:txBody>
      </p:sp>
    </p:spTree>
    <p:extLst>
      <p:ext uri="{BB962C8B-B14F-4D97-AF65-F5344CB8AC3E}">
        <p14:creationId xmlns:p14="http://schemas.microsoft.com/office/powerpoint/2010/main" val="637264243"/>
      </p:ext>
    </p:extLst>
  </p:cSld>
  <p:clrMapOvr>
    <a:masterClrMapping/>
  </p:clrMapOvr>
</p:sld>
</file>

<file path=ppt/theme/theme1.xml><?xml version="1.0" encoding="utf-8"?>
<a:theme xmlns:a="http://schemas.openxmlformats.org/drawingml/2006/main" name="modified USDA NAS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ified USDA NASS" id="{8090AAD0-E56C-4968-BD6D-870D88351391}" vid="{FB4885FE-20DF-4239-A9A0-5FD7B00714A6}"/>
    </a:ext>
  </a:extLst>
</a:theme>
</file>

<file path=ppt/theme/theme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0d2437-d853-4db3-bdda-a2b2af628fb2">
      <Terms xmlns="http://schemas.microsoft.com/office/infopath/2007/PartnerControls"/>
    </lcf76f155ced4ddcb4097134ff3c332f>
    <TaxCatchAll xmlns="a09baf1e-45c8-4993-a8ef-9209070ee381" xsi:nil="true"/>
    <SharedWithUsers xmlns="a09baf1e-45c8-4993-a8ef-9209070ee381">
      <UserInfo>
        <DisplayName>Boryan, Claire - REE-NASS</DisplayName>
        <AccountId>16</AccountId>
        <AccountType/>
      </UserInfo>
      <UserInfo>
        <DisplayName>Prillaman, Anthony - REE-NASS</DisplayName>
        <AccountId>28</AccountId>
        <AccountType/>
      </UserInfo>
      <UserInfo>
        <DisplayName>Dau, Andrew - REE-NASS</DisplayName>
        <AccountId>15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CF843F4-A374-443A-9E3F-3E400959A62C}"/>
</file>

<file path=customXml/itemProps2.xml><?xml version="1.0" encoding="utf-8"?>
<ds:datastoreItem xmlns:ds="http://schemas.openxmlformats.org/officeDocument/2006/customXml" ds:itemID="{586667C1-0EBF-443D-BB0C-80C5155AAF02}">
  <ds:schemaRefs>
    <ds:schemaRef ds:uri="http://schemas.microsoft.com/sharepoint/v3/contenttype/forms"/>
  </ds:schemaRefs>
</ds:datastoreItem>
</file>

<file path=customXml/itemProps3.xml><?xml version="1.0" encoding="utf-8"?>
<ds:datastoreItem xmlns:ds="http://schemas.openxmlformats.org/officeDocument/2006/customXml" ds:itemID="{DE478811-0BBC-46A9-93D9-3A2E0EEB702F}">
  <ds:schemaRef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 ds:uri="9449c77c-de4b-4d4f-9182-19297f09cc05"/>
    <ds:schemaRef ds:uri="http://schemas.microsoft.com/office/2006/documentManagement/types"/>
    <ds:schemaRef ds:uri="8c03013d-7fd8-429d-8c2f-71999a1ec47b"/>
    <ds:schemaRef ds:uri="http://schemas.microsoft.com/office/infopath/2007/PartnerControls"/>
    <ds:schemaRef ds:uri="73fb875a-8af9-4255-b008-0995492d31c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13861</TotalTime>
  <Words>4248</Words>
  <Application>Microsoft Office PowerPoint</Application>
  <PresentationFormat>Widescreen</PresentationFormat>
  <Paragraphs>473</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 Math</vt:lpstr>
      <vt:lpstr>modified USDA NASS</vt:lpstr>
      <vt:lpstr>14_Custom Design</vt:lpstr>
      <vt:lpstr>Applying Non-Survey Data  and Machine Learning Techniques  to Address Nonresponse in an Agricultural Area Frame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Q3: Tract Level Accuracy</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Darcy - REE-NASS</dc:creator>
  <cp:lastModifiedBy>Miller, Darcy - REE-NASS</cp:lastModifiedBy>
  <cp:revision>840</cp:revision>
  <cp:lastPrinted>2024-07-23T17:11:14Z</cp:lastPrinted>
  <dcterms:created xsi:type="dcterms:W3CDTF">2023-09-19T00:21:56Z</dcterms:created>
  <dcterms:modified xsi:type="dcterms:W3CDTF">2024-07-23T20:38:37Z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0x0101004845A8E01786EA41B93A3C0873027DEF</vt:lpwstr>
  </property>
  <property fmtid="{D5CDD505-2E9C-101B-9397-08002B2CF9AE}" pid="3" name="MediaServiceImageTags">
    <vt:lpwstr/>
  </property>
</Properties>
</file>